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4" r:id="rId1"/>
  </p:sldMasterIdLst>
  <p:sldIdLst>
    <p:sldId id="256" r:id="rId2"/>
    <p:sldId id="262" r:id="rId3"/>
    <p:sldId id="271" r:id="rId4"/>
    <p:sldId id="264" r:id="rId5"/>
    <p:sldId id="282" r:id="rId6"/>
    <p:sldId id="266" r:id="rId7"/>
    <p:sldId id="279" r:id="rId8"/>
    <p:sldId id="270" r:id="rId9"/>
    <p:sldId id="268" r:id="rId10"/>
    <p:sldId id="269" r:id="rId11"/>
    <p:sldId id="276" r:id="rId12"/>
    <p:sldId id="277" r:id="rId13"/>
    <p:sldId id="278" r:id="rId14"/>
    <p:sldId id="280" r:id="rId15"/>
    <p:sldId id="284" r:id="rId16"/>
    <p:sldId id="285" r:id="rId17"/>
    <p:sldId id="258" r:id="rId18"/>
    <p:sldId id="288" r:id="rId19"/>
    <p:sldId id="289" r:id="rId20"/>
    <p:sldId id="261" r:id="rId21"/>
    <p:sldId id="291" r:id="rId22"/>
    <p:sldId id="257" r:id="rId2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36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圓角矩形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圓角矩形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標題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0" name="副標題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19" name="日期版面配置區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751C3F-6219-4648-B710-579DD5C15841}" type="datetimeFigureOut">
              <a:rPr lang="zh-TW" altLang="en-US" smtClean="0"/>
              <a:pPr/>
              <a:t>2018/7/28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11" name="投影片編號版面配置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30963A-6807-4FE9-B328-08EDFC826D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751C3F-6219-4648-B710-579DD5C15841}" type="datetimeFigureOut">
              <a:rPr lang="zh-TW" altLang="en-US" smtClean="0"/>
              <a:pPr/>
              <a:t>2018/7/28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30963A-6807-4FE9-B328-08EDFC826D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751C3F-6219-4648-B710-579DD5C15841}" type="datetimeFigureOut">
              <a:rPr lang="zh-TW" altLang="en-US" smtClean="0"/>
              <a:pPr/>
              <a:t>2018/7/28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30963A-6807-4FE9-B328-08EDFC826D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751C3F-6219-4648-B710-579DD5C15841}" type="datetimeFigureOut">
              <a:rPr lang="zh-TW" altLang="en-US" smtClean="0"/>
              <a:pPr/>
              <a:t>2018/7/28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30963A-6807-4FE9-B328-08EDFC826D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圓角矩形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圓角矩形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751C3F-6219-4648-B710-579DD5C15841}" type="datetimeFigureOut">
              <a:rPr lang="zh-TW" altLang="en-US" smtClean="0"/>
              <a:pPr/>
              <a:t>2018/7/28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30963A-6807-4FE9-B328-08EDFC826D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751C3F-6219-4648-B710-579DD5C15841}" type="datetimeFigureOut">
              <a:rPr lang="zh-TW" altLang="en-US" smtClean="0"/>
              <a:pPr/>
              <a:t>2018/7/28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30963A-6807-4FE9-B328-08EDFC826D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751C3F-6219-4648-B710-579DD5C15841}" type="datetimeFigureOut">
              <a:rPr lang="zh-TW" altLang="en-US" smtClean="0"/>
              <a:pPr/>
              <a:t>2018/7/28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30963A-6807-4FE9-B328-08EDFC826D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751C3F-6219-4648-B710-579DD5C15841}" type="datetimeFigureOut">
              <a:rPr lang="zh-TW" altLang="en-US" smtClean="0"/>
              <a:pPr/>
              <a:t>2018/7/28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30963A-6807-4FE9-B328-08EDFC826D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角矩形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751C3F-6219-4648-B710-579DD5C15841}" type="datetimeFigureOut">
              <a:rPr lang="zh-TW" altLang="en-US" smtClean="0"/>
              <a:pPr/>
              <a:t>2018/7/28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30963A-6807-4FE9-B328-08EDFC826D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751C3F-6219-4648-B710-579DD5C15841}" type="datetimeFigureOut">
              <a:rPr lang="zh-TW" altLang="en-US" smtClean="0"/>
              <a:pPr/>
              <a:t>2018/7/28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30963A-6807-4FE9-B328-08EDFC826D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圓角矩形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圓角化單一角落矩形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751C3F-6219-4648-B710-579DD5C15841}" type="datetimeFigureOut">
              <a:rPr lang="zh-TW" altLang="en-US" smtClean="0"/>
              <a:pPr/>
              <a:t>2018/7/28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30963A-6807-4FE9-B328-08EDFC826D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5000">
              <a:schemeClr val="bg2">
                <a:shade val="68000"/>
                <a:satMod val="155000"/>
              </a:schemeClr>
            </a:gs>
            <a:gs pos="100000">
              <a:schemeClr val="bg2">
                <a:tint val="70000"/>
                <a:satMod val="175000"/>
              </a:schemeClr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角矩形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圓角矩形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標題版面配置區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25" name="日期版面配置區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1751C3F-6219-4648-B710-579DD5C15841}" type="datetimeFigureOut">
              <a:rPr lang="zh-TW" altLang="en-US" smtClean="0"/>
              <a:pPr/>
              <a:t>2018/7/28</a:t>
            </a:fld>
            <a:endParaRPr lang="zh-TW" altLang="en-US"/>
          </a:p>
        </p:txBody>
      </p:sp>
      <p:sp>
        <p:nvSpPr>
          <p:cNvPr id="18" name="頁尾版面配置區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130963A-6807-4FE9-B328-08EDFC826D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85" r:id="rId1"/>
    <p:sldLayoutId id="2147484286" r:id="rId2"/>
    <p:sldLayoutId id="2147484287" r:id="rId3"/>
    <p:sldLayoutId id="2147484288" r:id="rId4"/>
    <p:sldLayoutId id="2147484289" r:id="rId5"/>
    <p:sldLayoutId id="2147484290" r:id="rId6"/>
    <p:sldLayoutId id="2147484291" r:id="rId7"/>
    <p:sldLayoutId id="2147484292" r:id="rId8"/>
    <p:sldLayoutId id="2147484293" r:id="rId9"/>
    <p:sldLayoutId id="2147484294" r:id="rId10"/>
    <p:sldLayoutId id="21474842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3qOsr2R-U8Q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464778"/>
          </a:xfrm>
        </p:spPr>
        <p:txBody>
          <a:bodyPr>
            <a:normAutofit/>
          </a:bodyPr>
          <a:lstStyle/>
          <a:p>
            <a:pPr algn="l"/>
            <a:r>
              <a:rPr lang="zh-TW" altLang="en-US" sz="6600" dirty="0" smtClean="0">
                <a:latin typeface="標楷體" pitchFamily="65" charset="-120"/>
                <a:ea typeface="標楷體" pitchFamily="65" charset="-120"/>
              </a:rPr>
              <a:t>一元一次方程式</a:t>
            </a:r>
            <a:endParaRPr lang="zh-TW" altLang="en-US" sz="6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539552" y="3933056"/>
            <a:ext cx="7955224" cy="1728192"/>
          </a:xfrm>
        </p:spPr>
        <p:txBody>
          <a:bodyPr>
            <a:noAutofit/>
          </a:bodyPr>
          <a:lstStyle/>
          <a:p>
            <a:pPr algn="l">
              <a:buFont typeface="Arial" pitchFamily="34" charset="0"/>
              <a:buChar char="•"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想法出處：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CA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和 屏東縣琉球國中 陳梅仙老師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algn="l">
              <a:buFont typeface="Arial" pitchFamily="34" charset="0"/>
              <a:buChar char="•"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教材來源：數學新世界 七年級學習單教材</a:t>
            </a:r>
          </a:p>
          <a:p>
            <a:pPr algn="l">
              <a:buFont typeface="Arial" pitchFamily="34" charset="0"/>
              <a:buChar char="•"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共備引導者：臺東縣桃源國中 曾秀華</a:t>
            </a:r>
            <a:endParaRPr lang="zh-TW" altLang="en-US" sz="28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2920" y="1988840"/>
            <a:ext cx="8183880" cy="3960440"/>
          </a:xfrm>
        </p:spPr>
        <p:txBody>
          <a:bodyPr>
            <a:noAutofit/>
          </a:bodyPr>
          <a:lstStyle/>
          <a:p>
            <a:pPr marL="625475" indent="-625475"/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解決問題第二步：</a:t>
            </a:r>
            <a:endParaRPr lang="en-US" altLang="zh-TW" sz="4400" dirty="0" smtClean="0">
              <a:latin typeface="標楷體" pitchFamily="65" charset="-120"/>
              <a:ea typeface="標楷體" pitchFamily="65" charset="-120"/>
            </a:endParaRPr>
          </a:p>
          <a:p>
            <a:pPr marL="625475" indent="-625475">
              <a:buNone/>
            </a:pPr>
            <a:r>
              <a:rPr lang="en-US" altLang="zh-TW" sz="4400" dirty="0" smtClean="0">
                <a:latin typeface="標楷體" pitchFamily="65" charset="-120"/>
                <a:ea typeface="標楷體" pitchFamily="65" charset="-120"/>
              </a:rPr>
              <a:t>	</a:t>
            </a:r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我們要夠有</a:t>
            </a:r>
            <a:r>
              <a:rPr lang="zh-TW" altLang="en-US" sz="44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能力</a:t>
            </a:r>
            <a:endParaRPr lang="en-US" altLang="zh-TW" sz="4400" dirty="0" smtClean="0">
              <a:solidFill>
                <a:srgbClr val="FFC0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548680"/>
            <a:ext cx="7992888" cy="5256584"/>
          </a:xfrm>
        </p:spPr>
        <p:txBody>
          <a:bodyPr>
            <a:noAutofit/>
          </a:bodyPr>
          <a:lstStyle/>
          <a:p>
            <a:pPr marL="533400" indent="-533400"/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&lt;</a:t>
            </a:r>
            <a:r>
              <a:rPr lang="en-US" altLang="zh-TW" dirty="0" err="1" smtClean="0">
                <a:latin typeface="標楷體" pitchFamily="65" charset="-120"/>
                <a:ea typeface="標楷體" pitchFamily="65" charset="-120"/>
              </a:rPr>
              <a:t>part1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&gt;</a:t>
            </a:r>
          </a:p>
          <a:p>
            <a:pPr marL="533400" indent="-533400">
              <a:buFont typeface="+mj-lt"/>
              <a:buAutoNum type="arabicParenR"/>
            </a:pPr>
            <a:r>
              <a:rPr lang="zh-TW" altLang="en-US" u="sng" dirty="0" smtClean="0">
                <a:latin typeface="標楷體" pitchFamily="65" charset="-120"/>
                <a:ea typeface="標楷體" pitchFamily="65" charset="-120"/>
              </a:rPr>
              <a:t>可可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到書局買了一枝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15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元的鉛筆和一本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22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元的筆記本，請問</a:t>
            </a:r>
            <a:r>
              <a:rPr lang="zh-TW" altLang="en-US" u="sng" dirty="0" smtClean="0">
                <a:latin typeface="標楷體" pitchFamily="65" charset="-120"/>
                <a:ea typeface="標楷體" pitchFamily="65" charset="-120"/>
              </a:rPr>
              <a:t>可可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在書局共花了多少錢？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533400" indent="-533400">
              <a:buNone/>
            </a:pPr>
            <a:r>
              <a:rPr lang="en-US" altLang="zh-TW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	</a:t>
            </a:r>
          </a:p>
          <a:p>
            <a:pPr marL="533400" indent="-533400">
              <a:buAutoNum type="arabicParenR"/>
            </a:pP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533400" indent="-533400">
              <a:buFont typeface="+mj-lt"/>
              <a:buAutoNum type="arabicParenR" startAt="2"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全班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32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人一同出遊搭小火車，若一節小火車車廂可坐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8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人，若全班都要坐，至少需要幾節車廂？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533400" indent="-533400"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	</a:t>
            </a:r>
            <a:endParaRPr lang="en-US" altLang="zh-TW" dirty="0" smtClean="0">
              <a:solidFill>
                <a:srgbClr val="FFC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14300" cy="180975"/>
          </a:xfrm>
          <a:prstGeom prst="rect">
            <a:avLst/>
          </a:prstGeom>
          <a:noFill/>
        </p:spPr>
      </p:pic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14300" cy="180975"/>
          </a:xfrm>
          <a:prstGeom prst="rect">
            <a:avLst/>
          </a:prstGeom>
          <a:noFill/>
        </p:spPr>
      </p:pic>
      <p:sp>
        <p:nvSpPr>
          <p:cNvPr id="7" name="文字方塊 6"/>
          <p:cNvSpPr txBox="1"/>
          <p:nvPr/>
        </p:nvSpPr>
        <p:spPr>
          <a:xfrm>
            <a:off x="1187624" y="1916832"/>
            <a:ext cx="5904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u="sng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可可</a:t>
            </a:r>
            <a:r>
              <a:rPr lang="zh-TW" altLang="en-US" sz="28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在書局花的錢</a:t>
            </a:r>
            <a:r>
              <a:rPr lang="en-US" altLang="zh-TW" sz="28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=15+22=37</a:t>
            </a:r>
            <a:endParaRPr lang="zh-TW" altLang="en-US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文字方塊 7"/>
              <p:cNvSpPr txBox="1"/>
              <p:nvPr/>
            </p:nvSpPr>
            <p:spPr>
              <a:xfrm>
                <a:off x="1187624" y="4149080"/>
                <a:ext cx="590465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TW" altLang="en-US" sz="2800" i="1" dirty="0" smtClean="0">
                          <a:solidFill>
                            <a:srgbClr val="FFC000"/>
                          </a:solidFill>
                          <a:latin typeface="Cambria Math"/>
                          <a:ea typeface="標楷體" pitchFamily="65" charset="-120"/>
                        </a:rPr>
                        <m:t>需要的車廂數</m:t>
                      </m:r>
                      <m:r>
                        <a:rPr lang="en-US" altLang="zh-TW" sz="2800" i="1" dirty="0" smtClean="0">
                          <a:solidFill>
                            <a:srgbClr val="FFC000"/>
                          </a:solidFill>
                          <a:latin typeface="Cambria Math"/>
                          <a:ea typeface="標楷體" pitchFamily="65" charset="-120"/>
                        </a:rPr>
                        <m:t>=32</m:t>
                      </m:r>
                      <m:r>
                        <a:rPr lang="en-US" altLang="zh-TW" sz="2800" i="1" dirty="0" smtClean="0">
                          <a:solidFill>
                            <a:srgbClr val="FFC000"/>
                          </a:solidFill>
                          <a:latin typeface="Cambria Math"/>
                          <a:ea typeface="Cambria Math"/>
                        </a:rPr>
                        <m:t>÷</m:t>
                      </m:r>
                      <m:r>
                        <a:rPr lang="en-US" altLang="zh-TW" sz="2800" i="1" dirty="0" smtClean="0">
                          <a:solidFill>
                            <a:srgbClr val="FFC000"/>
                          </a:solidFill>
                          <a:latin typeface="Cambria Math"/>
                          <a:ea typeface="標楷體" pitchFamily="65" charset="-120"/>
                        </a:rPr>
                        <m:t>8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>
          <p:sp>
            <p:nvSpPr>
              <p:cNvPr id="8" name="文字方塊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4149080"/>
                <a:ext cx="5904656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548680"/>
            <a:ext cx="8136904" cy="5184576"/>
          </a:xfrm>
        </p:spPr>
        <p:txBody>
          <a:bodyPr>
            <a:noAutofit/>
          </a:bodyPr>
          <a:lstStyle/>
          <a:p>
            <a:pPr marL="533400" indent="-533400"/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&lt;</a:t>
            </a:r>
            <a:r>
              <a:rPr lang="en-US" altLang="zh-TW" dirty="0" err="1" smtClean="0">
                <a:latin typeface="標楷體" pitchFamily="65" charset="-120"/>
                <a:ea typeface="標楷體" pitchFamily="65" charset="-120"/>
              </a:rPr>
              <a:t>part2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&gt;</a:t>
            </a:r>
          </a:p>
          <a:p>
            <a:pPr marL="533400" indent="-533400">
              <a:buFont typeface="+mj-lt"/>
              <a:buAutoNum type="arabicParenR"/>
            </a:pPr>
            <a:r>
              <a:rPr lang="zh-TW" altLang="en-US" u="sng" dirty="0" smtClean="0">
                <a:latin typeface="標楷體" pitchFamily="65" charset="-120"/>
                <a:ea typeface="標楷體" pitchFamily="65" charset="-120"/>
              </a:rPr>
              <a:t>可可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到書局買了一枝鉛筆和一本筆記本，她付給店員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35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元，店員沒有找零給她，若已知一枝鉛筆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18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元，請問一本筆記本多少錢？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533400" indent="-533400">
              <a:buFont typeface="+mj-lt"/>
              <a:buAutoNum type="arabicParenR"/>
            </a:pP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533400" indent="-533400">
              <a:buFont typeface="+mj-lt"/>
              <a:buAutoNum type="arabicParenR"/>
            </a:pP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533400" indent="-533400">
              <a:buFont typeface="+mj-lt"/>
              <a:buAutoNum type="arabicParenR"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全班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32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人一同出遊搭小火車，全班恰好坐了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節車廂，在這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節車廂都坐滿且車廂內只有班上同學，無其他乘客的狀況下，請問這台小火車一節車廂可以坐多少人？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1115616" y="2348880"/>
            <a:ext cx="5904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一本筆記本</a:t>
            </a:r>
            <a:r>
              <a:rPr lang="en-US" altLang="zh-TW" sz="28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=35-18=17</a:t>
            </a:r>
            <a:endParaRPr lang="zh-TW" altLang="en-US" sz="2800" dirty="0"/>
          </a:p>
        </p:txBody>
      </p:sp>
      <p:sp>
        <p:nvSpPr>
          <p:cNvPr id="5" name="文字方塊 4"/>
          <p:cNvSpPr txBox="1"/>
          <p:nvPr/>
        </p:nvSpPr>
        <p:spPr>
          <a:xfrm>
            <a:off x="1115616" y="2780928"/>
            <a:ext cx="5904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一本筆記本</a:t>
            </a:r>
            <a:r>
              <a:rPr lang="en-US" altLang="zh-TW" sz="28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+18=35</a:t>
            </a:r>
            <a:endParaRPr lang="zh-TW" altLang="en-US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文字方塊 5"/>
              <p:cNvSpPr txBox="1"/>
              <p:nvPr/>
            </p:nvSpPr>
            <p:spPr>
              <a:xfrm>
                <a:off x="1115616" y="5013176"/>
                <a:ext cx="590465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TW" sz="2800" i="1" dirty="0" smtClean="0">
                          <a:solidFill>
                            <a:srgbClr val="FFC000"/>
                          </a:solidFill>
                          <a:latin typeface="Cambria Math"/>
                          <a:ea typeface="標楷體" pitchFamily="65" charset="-120"/>
                        </a:rPr>
                        <m:t>4</m:t>
                      </m:r>
                      <m:r>
                        <a:rPr lang="zh-TW" altLang="en-US" sz="2800" i="1" dirty="0">
                          <a:solidFill>
                            <a:srgbClr val="FFC000"/>
                          </a:solidFill>
                          <a:latin typeface="Cambria Math"/>
                          <a:ea typeface="標楷體" pitchFamily="65" charset="-120"/>
                        </a:rPr>
                        <m:t>×</m:t>
                      </m:r>
                      <m:r>
                        <a:rPr lang="zh-TW" altLang="en-US" sz="2800" i="1" dirty="0" smtClean="0">
                          <a:solidFill>
                            <a:srgbClr val="FFC000"/>
                          </a:solidFill>
                          <a:latin typeface="Cambria Math"/>
                          <a:ea typeface="標楷體" pitchFamily="65" charset="-120"/>
                        </a:rPr>
                        <m:t>每節車廂可坐的人數</m:t>
                      </m:r>
                      <m:r>
                        <a:rPr lang="en-US" altLang="zh-TW" sz="2800" i="1" dirty="0" smtClean="0">
                          <a:solidFill>
                            <a:srgbClr val="FFC000"/>
                          </a:solidFill>
                          <a:latin typeface="Cambria Math"/>
                          <a:ea typeface="標楷體" pitchFamily="65" charset="-120"/>
                        </a:rPr>
                        <m:t>=32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>
          <p:sp>
            <p:nvSpPr>
              <p:cNvPr id="6" name="文字方塊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5013176"/>
                <a:ext cx="5904656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文字方塊 6"/>
              <p:cNvSpPr txBox="1"/>
              <p:nvPr/>
            </p:nvSpPr>
            <p:spPr>
              <a:xfrm>
                <a:off x="1115616" y="5373216"/>
                <a:ext cx="590465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TW" altLang="en-US" sz="2800" i="1" dirty="0" smtClean="0">
                          <a:solidFill>
                            <a:srgbClr val="FFC000"/>
                          </a:solidFill>
                          <a:latin typeface="Cambria Math"/>
                          <a:ea typeface="標楷體" pitchFamily="65" charset="-120"/>
                        </a:rPr>
                        <m:t>每節車廂可坐的人數</m:t>
                      </m:r>
                      <m:r>
                        <a:rPr lang="en-US" altLang="zh-TW" sz="2800" i="1" dirty="0" smtClean="0">
                          <a:solidFill>
                            <a:srgbClr val="FFC000"/>
                          </a:solidFill>
                          <a:latin typeface="Cambria Math"/>
                          <a:ea typeface="標楷體" pitchFamily="65" charset="-120"/>
                        </a:rPr>
                        <m:t>=32</m:t>
                      </m:r>
                      <m:r>
                        <a:rPr lang="en-US" altLang="zh-TW" sz="2800" i="1" dirty="0" smtClean="0">
                          <a:solidFill>
                            <a:srgbClr val="FFC000"/>
                          </a:solidFill>
                          <a:latin typeface="Cambria Math"/>
                          <a:ea typeface="Cambria Math"/>
                        </a:rPr>
                        <m:t>÷</m:t>
                      </m:r>
                      <m:r>
                        <a:rPr lang="en-US" altLang="zh-TW" sz="2800" i="1" dirty="0" smtClean="0">
                          <a:solidFill>
                            <a:srgbClr val="FFC000"/>
                          </a:solidFill>
                          <a:latin typeface="Cambria Math"/>
                          <a:ea typeface="標楷體" pitchFamily="65" charset="-120"/>
                        </a:rPr>
                        <m:t>4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>
          <p:sp>
            <p:nvSpPr>
              <p:cNvPr id="7" name="文字方塊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5373216"/>
                <a:ext cx="5904656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5000">
              <a:schemeClr val="bg2">
                <a:shade val="68000"/>
                <a:satMod val="155000"/>
              </a:schemeClr>
            </a:gs>
            <a:gs pos="100000">
              <a:schemeClr val="bg2">
                <a:tint val="70000"/>
                <a:satMod val="175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548680"/>
            <a:ext cx="8136904" cy="5184576"/>
          </a:xfrm>
        </p:spPr>
        <p:txBody>
          <a:bodyPr>
            <a:noAutofit/>
          </a:bodyPr>
          <a:lstStyle/>
          <a:p>
            <a:pPr marL="533400" indent="-533400"/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&lt;</a:t>
            </a:r>
            <a:r>
              <a:rPr lang="en-US" altLang="zh-TW" dirty="0" err="1" smtClean="0">
                <a:latin typeface="標楷體" pitchFamily="65" charset="-120"/>
                <a:ea typeface="標楷體" pitchFamily="65" charset="-120"/>
              </a:rPr>
              <a:t>part3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&gt;</a:t>
            </a:r>
          </a:p>
          <a:p>
            <a:pPr marL="533400" indent="-533400">
              <a:buFont typeface="+mj-lt"/>
              <a:buAutoNum type="arabicParenR"/>
            </a:pPr>
            <a:r>
              <a:rPr lang="zh-TW" altLang="en-US" u="sng" dirty="0" smtClean="0">
                <a:latin typeface="標楷體" pitchFamily="65" charset="-120"/>
                <a:ea typeface="標楷體" pitchFamily="65" charset="-120"/>
              </a:rPr>
              <a:t>可可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到書局買了一枝鉛筆和一本筆記本，她付給店員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100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元，店員找了她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62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元的零錢，若已知一枝鉛筆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18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元，請問一本筆記本多少錢？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533400" indent="-533400"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	</a:t>
            </a:r>
          </a:p>
        </p:txBody>
      </p:sp>
      <p:sp>
        <p:nvSpPr>
          <p:cNvPr id="4" name="文字方塊 3"/>
          <p:cNvSpPr txBox="1"/>
          <p:nvPr/>
        </p:nvSpPr>
        <p:spPr>
          <a:xfrm>
            <a:off x="1115616" y="2348880"/>
            <a:ext cx="5904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一本筆記本</a:t>
            </a:r>
            <a:r>
              <a:rPr lang="en-US" altLang="zh-TW" sz="28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+18=100-62</a:t>
            </a:r>
            <a:endParaRPr lang="zh-TW" altLang="en-US" sz="2800" dirty="0"/>
          </a:p>
        </p:txBody>
      </p:sp>
      <p:sp>
        <p:nvSpPr>
          <p:cNvPr id="5" name="文字方塊 4"/>
          <p:cNvSpPr txBox="1"/>
          <p:nvPr/>
        </p:nvSpPr>
        <p:spPr>
          <a:xfrm>
            <a:off x="1115616" y="2852936"/>
            <a:ext cx="5904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一本筆記本</a:t>
            </a:r>
            <a:r>
              <a:rPr lang="en-US" altLang="zh-TW" sz="28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+18=28</a:t>
            </a:r>
            <a:endParaRPr lang="zh-TW" altLang="en-US" sz="2800" dirty="0"/>
          </a:p>
        </p:txBody>
      </p:sp>
      <p:sp>
        <p:nvSpPr>
          <p:cNvPr id="6" name="文字方塊 5"/>
          <p:cNvSpPr txBox="1"/>
          <p:nvPr/>
        </p:nvSpPr>
        <p:spPr>
          <a:xfrm>
            <a:off x="1115616" y="3356992"/>
            <a:ext cx="5904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一本筆記本</a:t>
            </a:r>
            <a:r>
              <a:rPr lang="en-US" altLang="zh-TW" sz="28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=28-18=10</a:t>
            </a:r>
            <a:endParaRPr lang="zh-TW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548680"/>
            <a:ext cx="8136904" cy="5184576"/>
          </a:xfrm>
        </p:spPr>
        <p:txBody>
          <a:bodyPr>
            <a:noAutofit/>
          </a:bodyPr>
          <a:lstStyle/>
          <a:p>
            <a:pPr marL="533400" indent="-533400"/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&lt;</a:t>
            </a:r>
            <a:r>
              <a:rPr lang="en-US" altLang="zh-TW" dirty="0" err="1" smtClean="0">
                <a:latin typeface="標楷體" pitchFamily="65" charset="-120"/>
                <a:ea typeface="標楷體" pitchFamily="65" charset="-120"/>
              </a:rPr>
              <a:t>part3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&gt;</a:t>
            </a:r>
          </a:p>
          <a:p>
            <a:pPr marL="533400" indent="-533400">
              <a:buFont typeface="+mj-lt"/>
              <a:buAutoNum type="arabicParenR" startAt="2"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全班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32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人一同出遊搭小火車，全班與其他乘客洽坐滿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節車廂，在第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節車廂內有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位其他們乘客，在第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節車廂內有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位其他們乘客，在第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節車廂內有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位其他們乘客，在第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節車廂無其他乘客，在以上的狀況下，請問這台小火車一節車廂可以坐幾人？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1115616" y="3645024"/>
            <a:ext cx="741682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5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坐在第</a:t>
            </a:r>
            <a:r>
              <a:rPr lang="en-US" altLang="zh-TW" sz="25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5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節車廂的班上人數</a:t>
            </a:r>
            <a:r>
              <a:rPr lang="en-US" altLang="zh-TW" sz="25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=</a:t>
            </a:r>
            <a:r>
              <a:rPr lang="zh-TW" altLang="en-US" sz="25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一節車廂可坐的人數</a:t>
            </a:r>
            <a:r>
              <a:rPr lang="en-US" altLang="zh-TW" sz="25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-4</a:t>
            </a:r>
            <a:endParaRPr lang="zh-TW" altLang="en-US" sz="2500" dirty="0"/>
          </a:p>
        </p:txBody>
      </p:sp>
      <p:sp>
        <p:nvSpPr>
          <p:cNvPr id="5" name="文字方塊 4"/>
          <p:cNvSpPr txBox="1"/>
          <p:nvPr/>
        </p:nvSpPr>
        <p:spPr>
          <a:xfrm>
            <a:off x="1115616" y="4077072"/>
            <a:ext cx="741682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5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坐在第</a:t>
            </a:r>
            <a:r>
              <a:rPr lang="en-US" altLang="zh-TW" sz="25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25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節車廂的班上人數</a:t>
            </a:r>
            <a:r>
              <a:rPr lang="en-US" altLang="zh-TW" sz="25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=</a:t>
            </a:r>
            <a:r>
              <a:rPr lang="zh-TW" altLang="en-US" sz="25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一節車廂可坐的人數</a:t>
            </a:r>
            <a:r>
              <a:rPr lang="en-US" altLang="zh-TW" sz="25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-1</a:t>
            </a:r>
            <a:endParaRPr lang="zh-TW" altLang="en-US" sz="2500" dirty="0"/>
          </a:p>
        </p:txBody>
      </p:sp>
      <p:sp>
        <p:nvSpPr>
          <p:cNvPr id="6" name="文字方塊 5"/>
          <p:cNvSpPr txBox="1"/>
          <p:nvPr/>
        </p:nvSpPr>
        <p:spPr>
          <a:xfrm>
            <a:off x="1115616" y="4509120"/>
            <a:ext cx="741682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5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坐在第</a:t>
            </a:r>
            <a:r>
              <a:rPr lang="en-US" altLang="zh-TW" sz="25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sz="25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節車廂的班上人數</a:t>
            </a:r>
            <a:r>
              <a:rPr lang="en-US" altLang="zh-TW" sz="25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=</a:t>
            </a:r>
            <a:r>
              <a:rPr lang="zh-TW" altLang="en-US" sz="25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一節車廂可坐的人數</a:t>
            </a:r>
            <a:r>
              <a:rPr lang="en-US" altLang="zh-TW" sz="25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-3</a:t>
            </a:r>
            <a:endParaRPr lang="zh-TW" altLang="en-US" sz="2500" dirty="0"/>
          </a:p>
        </p:txBody>
      </p:sp>
      <p:sp>
        <p:nvSpPr>
          <p:cNvPr id="7" name="文字方塊 6"/>
          <p:cNvSpPr txBox="1"/>
          <p:nvPr/>
        </p:nvSpPr>
        <p:spPr>
          <a:xfrm>
            <a:off x="1115616" y="4941168"/>
            <a:ext cx="741682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5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坐在第</a:t>
            </a:r>
            <a:r>
              <a:rPr lang="en-US" altLang="zh-TW" sz="25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sz="25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節車廂的班上人數</a:t>
            </a:r>
            <a:r>
              <a:rPr lang="en-US" altLang="zh-TW" sz="25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=</a:t>
            </a:r>
            <a:r>
              <a:rPr lang="zh-TW" altLang="en-US" sz="25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一節車廂可坐的人數</a:t>
            </a:r>
            <a:endParaRPr lang="zh-TW" altLang="en-US" sz="2500" dirty="0"/>
          </a:p>
        </p:txBody>
      </p:sp>
      <p:sp>
        <p:nvSpPr>
          <p:cNvPr id="8" name="文字方塊 7"/>
          <p:cNvSpPr txBox="1"/>
          <p:nvPr/>
        </p:nvSpPr>
        <p:spPr>
          <a:xfrm>
            <a:off x="1115616" y="5373216"/>
            <a:ext cx="741682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5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第</a:t>
            </a:r>
            <a:r>
              <a:rPr lang="en-US" altLang="zh-TW" sz="25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5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節車廂</a:t>
            </a:r>
            <a:r>
              <a:rPr lang="en-US" altLang="zh-TW" sz="25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+</a:t>
            </a:r>
            <a:r>
              <a:rPr lang="zh-TW" altLang="en-US" sz="25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第</a:t>
            </a:r>
            <a:r>
              <a:rPr lang="en-US" altLang="zh-TW" sz="25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25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節車廂</a:t>
            </a:r>
            <a:r>
              <a:rPr lang="en-US" altLang="zh-TW" sz="25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+</a:t>
            </a:r>
            <a:r>
              <a:rPr lang="zh-TW" altLang="en-US" sz="25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第</a:t>
            </a:r>
            <a:r>
              <a:rPr lang="en-US" altLang="zh-TW" sz="25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sz="25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節車廂</a:t>
            </a:r>
            <a:r>
              <a:rPr lang="en-US" altLang="zh-TW" sz="25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+</a:t>
            </a:r>
            <a:r>
              <a:rPr lang="zh-TW" altLang="en-US" sz="25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第</a:t>
            </a:r>
            <a:r>
              <a:rPr lang="en-US" altLang="zh-TW" sz="25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sz="25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節車廂</a:t>
            </a:r>
            <a:r>
              <a:rPr lang="en-US" altLang="zh-TW" sz="25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=32</a:t>
            </a:r>
            <a:endParaRPr lang="zh-TW" altLang="en-US" sz="2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755576" y="620688"/>
            <a:ext cx="777686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5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坐在第</a:t>
            </a:r>
            <a:r>
              <a:rPr lang="en-US" altLang="zh-TW" sz="25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5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節車廂的班上人數</a:t>
            </a:r>
            <a:r>
              <a:rPr lang="en-US" altLang="zh-TW" sz="25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=</a:t>
            </a:r>
            <a:r>
              <a:rPr lang="zh-TW" altLang="en-US" sz="25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一節車廂可坐的人數</a:t>
            </a:r>
            <a:r>
              <a:rPr lang="en-US" altLang="zh-TW" sz="25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-4</a:t>
            </a:r>
            <a:endParaRPr lang="zh-TW" altLang="en-US" sz="2500" dirty="0"/>
          </a:p>
        </p:txBody>
      </p:sp>
      <p:sp>
        <p:nvSpPr>
          <p:cNvPr id="5" name="文字方塊 4"/>
          <p:cNvSpPr txBox="1"/>
          <p:nvPr/>
        </p:nvSpPr>
        <p:spPr>
          <a:xfrm>
            <a:off x="755576" y="1052736"/>
            <a:ext cx="777686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5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坐在第</a:t>
            </a:r>
            <a:r>
              <a:rPr lang="en-US" altLang="zh-TW" sz="25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25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節車廂的班上人數</a:t>
            </a:r>
            <a:r>
              <a:rPr lang="en-US" altLang="zh-TW" sz="25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=</a:t>
            </a:r>
            <a:r>
              <a:rPr lang="zh-TW" altLang="en-US" sz="25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一節車廂可坐的人數</a:t>
            </a:r>
            <a:r>
              <a:rPr lang="en-US" altLang="zh-TW" sz="25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-1</a:t>
            </a:r>
            <a:endParaRPr lang="zh-TW" altLang="en-US" sz="2500" dirty="0"/>
          </a:p>
        </p:txBody>
      </p:sp>
      <p:sp>
        <p:nvSpPr>
          <p:cNvPr id="6" name="文字方塊 5"/>
          <p:cNvSpPr txBox="1"/>
          <p:nvPr/>
        </p:nvSpPr>
        <p:spPr>
          <a:xfrm>
            <a:off x="755576" y="1484784"/>
            <a:ext cx="777686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5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坐在第</a:t>
            </a:r>
            <a:r>
              <a:rPr lang="en-US" altLang="zh-TW" sz="25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sz="25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節車廂的班上人數</a:t>
            </a:r>
            <a:r>
              <a:rPr lang="en-US" altLang="zh-TW" sz="25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=-3</a:t>
            </a:r>
            <a:endParaRPr lang="zh-TW" altLang="en-US" sz="2500" dirty="0"/>
          </a:p>
        </p:txBody>
      </p:sp>
      <p:sp>
        <p:nvSpPr>
          <p:cNvPr id="7" name="文字方塊 6"/>
          <p:cNvSpPr txBox="1"/>
          <p:nvPr/>
        </p:nvSpPr>
        <p:spPr>
          <a:xfrm>
            <a:off x="755576" y="1916832"/>
            <a:ext cx="777686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5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坐在第</a:t>
            </a:r>
            <a:r>
              <a:rPr lang="en-US" altLang="zh-TW" sz="25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sz="25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節車廂的班上人數</a:t>
            </a:r>
            <a:r>
              <a:rPr lang="en-US" altLang="zh-TW" sz="25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=</a:t>
            </a:r>
            <a:r>
              <a:rPr lang="zh-TW" altLang="en-US" sz="25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一節車廂可坐的人數</a:t>
            </a:r>
            <a:endParaRPr lang="zh-TW" altLang="en-US" sz="2500" dirty="0"/>
          </a:p>
        </p:txBody>
      </p:sp>
      <p:sp>
        <p:nvSpPr>
          <p:cNvPr id="8" name="文字方塊 7"/>
          <p:cNvSpPr txBox="1"/>
          <p:nvPr/>
        </p:nvSpPr>
        <p:spPr>
          <a:xfrm>
            <a:off x="755576" y="2348880"/>
            <a:ext cx="777686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5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第</a:t>
            </a:r>
            <a:r>
              <a:rPr lang="en-US" altLang="zh-TW" sz="25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5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節車廂</a:t>
            </a:r>
            <a:r>
              <a:rPr lang="en-US" altLang="zh-TW" sz="25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+</a:t>
            </a:r>
            <a:r>
              <a:rPr lang="zh-TW" altLang="en-US" sz="25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第</a:t>
            </a:r>
            <a:r>
              <a:rPr lang="en-US" altLang="zh-TW" sz="25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25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節車廂</a:t>
            </a:r>
            <a:r>
              <a:rPr lang="en-US" altLang="zh-TW" sz="25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+</a:t>
            </a:r>
            <a:r>
              <a:rPr lang="zh-TW" altLang="en-US" sz="25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第</a:t>
            </a:r>
            <a:r>
              <a:rPr lang="en-US" altLang="zh-TW" sz="25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sz="25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節車廂</a:t>
            </a:r>
            <a:r>
              <a:rPr lang="en-US" altLang="zh-TW" sz="25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+</a:t>
            </a:r>
            <a:r>
              <a:rPr lang="zh-TW" altLang="en-US" sz="25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第</a:t>
            </a:r>
            <a:r>
              <a:rPr lang="en-US" altLang="zh-TW" sz="25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sz="25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節車廂</a:t>
            </a:r>
            <a:r>
              <a:rPr lang="en-US" altLang="zh-TW" sz="25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=32</a:t>
            </a:r>
            <a:endParaRPr lang="zh-TW" altLang="en-US" sz="2500" dirty="0"/>
          </a:p>
        </p:txBody>
      </p:sp>
      <p:sp>
        <p:nvSpPr>
          <p:cNvPr id="10" name="文字方塊 9"/>
          <p:cNvSpPr txBox="1"/>
          <p:nvPr/>
        </p:nvSpPr>
        <p:spPr>
          <a:xfrm>
            <a:off x="755576" y="3284984"/>
            <a:ext cx="777686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5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坐在第</a:t>
            </a:r>
            <a:r>
              <a:rPr lang="en-US" altLang="zh-TW" sz="25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5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節車廂的班上人數</a:t>
            </a:r>
            <a:r>
              <a:rPr lang="en-US" altLang="zh-TW" sz="25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=</a:t>
            </a:r>
            <a:r>
              <a:rPr lang="zh-TW" altLang="en-US" sz="25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★</a:t>
            </a:r>
            <a:r>
              <a:rPr lang="en-US" altLang="zh-TW" sz="25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-4</a:t>
            </a:r>
            <a:endParaRPr lang="zh-TW" altLang="en-US" sz="2500" dirty="0">
              <a:solidFill>
                <a:srgbClr val="FFFF00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755576" y="3717032"/>
            <a:ext cx="777686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5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坐在第</a:t>
            </a:r>
            <a:r>
              <a:rPr lang="en-US" altLang="zh-TW" sz="25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25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節車廂的班上人數</a:t>
            </a:r>
            <a:r>
              <a:rPr lang="en-US" altLang="zh-TW" sz="25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=</a:t>
            </a:r>
            <a:r>
              <a:rPr lang="zh-TW" altLang="en-US" sz="25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★</a:t>
            </a:r>
            <a:r>
              <a:rPr lang="en-US" altLang="zh-TW" sz="25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-1</a:t>
            </a:r>
            <a:endParaRPr lang="zh-TW" altLang="en-US" sz="2500" dirty="0">
              <a:solidFill>
                <a:srgbClr val="FFFF00"/>
              </a:solidFill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755576" y="4149080"/>
            <a:ext cx="777686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5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坐在第</a:t>
            </a:r>
            <a:r>
              <a:rPr lang="en-US" altLang="zh-TW" sz="25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sz="25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節車廂的班上人數</a:t>
            </a:r>
            <a:r>
              <a:rPr lang="en-US" altLang="zh-TW" sz="25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=</a:t>
            </a:r>
            <a:r>
              <a:rPr lang="zh-TW" altLang="en-US" sz="25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★</a:t>
            </a:r>
            <a:r>
              <a:rPr lang="en-US" altLang="zh-TW" sz="25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-3</a:t>
            </a:r>
            <a:endParaRPr lang="zh-TW" altLang="en-US" sz="2500" dirty="0">
              <a:solidFill>
                <a:srgbClr val="FFFF00"/>
              </a:solidFill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755576" y="4581128"/>
            <a:ext cx="777686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5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坐在第</a:t>
            </a:r>
            <a:r>
              <a:rPr lang="en-US" altLang="zh-TW" sz="25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sz="25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節車廂的班上人數</a:t>
            </a:r>
            <a:r>
              <a:rPr lang="en-US" altLang="zh-TW" sz="25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=</a:t>
            </a:r>
            <a:r>
              <a:rPr lang="zh-TW" altLang="en-US" sz="25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★</a:t>
            </a:r>
            <a:endParaRPr lang="zh-TW" altLang="en-US" sz="2500" dirty="0">
              <a:solidFill>
                <a:srgbClr val="FFFF00"/>
              </a:solidFill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755576" y="5013176"/>
            <a:ext cx="777686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5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5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★</a:t>
            </a:r>
            <a:r>
              <a:rPr lang="en-US" altLang="zh-TW" sz="25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-4)+(</a:t>
            </a:r>
            <a:r>
              <a:rPr lang="zh-TW" altLang="en-US" sz="25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★</a:t>
            </a:r>
            <a:r>
              <a:rPr lang="en-US" altLang="zh-TW" sz="25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-1)+(</a:t>
            </a:r>
            <a:r>
              <a:rPr lang="zh-TW" altLang="en-US" sz="25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★</a:t>
            </a:r>
            <a:r>
              <a:rPr lang="en-US" altLang="zh-TW" sz="25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-3)+</a:t>
            </a:r>
            <a:r>
              <a:rPr lang="zh-TW" altLang="en-US" sz="25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★</a:t>
            </a:r>
            <a:r>
              <a:rPr lang="en-US" altLang="zh-TW" sz="25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=32</a:t>
            </a:r>
            <a:endParaRPr lang="zh-TW" altLang="en-US" sz="2500" dirty="0">
              <a:solidFill>
                <a:srgbClr val="FFFF00"/>
              </a:solidFill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755576" y="2852936"/>
            <a:ext cx="777686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5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一節車廂可坐的人數</a:t>
            </a:r>
            <a:r>
              <a:rPr lang="en-US" altLang="zh-TW" sz="25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=</a:t>
            </a:r>
            <a:r>
              <a:rPr lang="zh-TW" altLang="en-US" sz="25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★</a:t>
            </a:r>
            <a:endParaRPr lang="zh-TW" altLang="en-US" sz="25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755576" y="620688"/>
            <a:ext cx="777686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5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坐在第</a:t>
            </a:r>
            <a:r>
              <a:rPr lang="en-US" altLang="zh-TW" sz="25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5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節車廂的班上人數</a:t>
            </a:r>
            <a:r>
              <a:rPr lang="en-US" altLang="zh-TW" sz="25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=</a:t>
            </a:r>
            <a:r>
              <a:rPr lang="zh-TW" altLang="en-US" sz="25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一節車廂可坐的人數</a:t>
            </a:r>
            <a:r>
              <a:rPr lang="en-US" altLang="zh-TW" sz="25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-4</a:t>
            </a:r>
            <a:endParaRPr lang="zh-TW" altLang="en-US" sz="2500" dirty="0"/>
          </a:p>
        </p:txBody>
      </p:sp>
      <p:sp>
        <p:nvSpPr>
          <p:cNvPr id="5" name="文字方塊 4"/>
          <p:cNvSpPr txBox="1"/>
          <p:nvPr/>
        </p:nvSpPr>
        <p:spPr>
          <a:xfrm>
            <a:off x="755576" y="1052736"/>
            <a:ext cx="777686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5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坐在第</a:t>
            </a:r>
            <a:r>
              <a:rPr lang="en-US" altLang="zh-TW" sz="25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25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節車廂的班上人數</a:t>
            </a:r>
            <a:r>
              <a:rPr lang="en-US" altLang="zh-TW" sz="25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=</a:t>
            </a:r>
            <a:r>
              <a:rPr lang="zh-TW" altLang="en-US" sz="25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一節車廂可坐的人數</a:t>
            </a:r>
            <a:r>
              <a:rPr lang="en-US" altLang="zh-TW" sz="25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-1</a:t>
            </a:r>
            <a:endParaRPr lang="zh-TW" altLang="en-US" sz="2500" dirty="0"/>
          </a:p>
        </p:txBody>
      </p:sp>
      <p:sp>
        <p:nvSpPr>
          <p:cNvPr id="6" name="文字方塊 5"/>
          <p:cNvSpPr txBox="1"/>
          <p:nvPr/>
        </p:nvSpPr>
        <p:spPr>
          <a:xfrm>
            <a:off x="755576" y="1484784"/>
            <a:ext cx="777686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5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坐在第</a:t>
            </a:r>
            <a:r>
              <a:rPr lang="en-US" altLang="zh-TW" sz="25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sz="25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節車廂的班上人數</a:t>
            </a:r>
            <a:r>
              <a:rPr lang="en-US" altLang="zh-TW" sz="25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=-3</a:t>
            </a:r>
            <a:endParaRPr lang="zh-TW" altLang="en-US" sz="2500" dirty="0"/>
          </a:p>
        </p:txBody>
      </p:sp>
      <p:sp>
        <p:nvSpPr>
          <p:cNvPr id="7" name="文字方塊 6"/>
          <p:cNvSpPr txBox="1"/>
          <p:nvPr/>
        </p:nvSpPr>
        <p:spPr>
          <a:xfrm>
            <a:off x="755576" y="1916832"/>
            <a:ext cx="777686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5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坐在第</a:t>
            </a:r>
            <a:r>
              <a:rPr lang="en-US" altLang="zh-TW" sz="25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sz="25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節車廂的班上人數</a:t>
            </a:r>
            <a:r>
              <a:rPr lang="en-US" altLang="zh-TW" sz="25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=</a:t>
            </a:r>
            <a:r>
              <a:rPr lang="zh-TW" altLang="en-US" sz="25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一節車廂可坐的人數</a:t>
            </a:r>
            <a:endParaRPr lang="zh-TW" altLang="en-US" sz="2500" dirty="0"/>
          </a:p>
        </p:txBody>
      </p:sp>
      <p:sp>
        <p:nvSpPr>
          <p:cNvPr id="8" name="文字方塊 7"/>
          <p:cNvSpPr txBox="1"/>
          <p:nvPr/>
        </p:nvSpPr>
        <p:spPr>
          <a:xfrm>
            <a:off x="755576" y="2348880"/>
            <a:ext cx="777686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5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第</a:t>
            </a:r>
            <a:r>
              <a:rPr lang="en-US" altLang="zh-TW" sz="25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5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節車廂</a:t>
            </a:r>
            <a:r>
              <a:rPr lang="en-US" altLang="zh-TW" sz="25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+</a:t>
            </a:r>
            <a:r>
              <a:rPr lang="zh-TW" altLang="en-US" sz="25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第</a:t>
            </a:r>
            <a:r>
              <a:rPr lang="en-US" altLang="zh-TW" sz="25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25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節車廂</a:t>
            </a:r>
            <a:r>
              <a:rPr lang="en-US" altLang="zh-TW" sz="25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+</a:t>
            </a:r>
            <a:r>
              <a:rPr lang="zh-TW" altLang="en-US" sz="25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第</a:t>
            </a:r>
            <a:r>
              <a:rPr lang="en-US" altLang="zh-TW" sz="25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sz="25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節車廂</a:t>
            </a:r>
            <a:r>
              <a:rPr lang="en-US" altLang="zh-TW" sz="25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+</a:t>
            </a:r>
            <a:r>
              <a:rPr lang="zh-TW" altLang="en-US" sz="25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第</a:t>
            </a:r>
            <a:r>
              <a:rPr lang="en-US" altLang="zh-TW" sz="25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sz="25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節車廂</a:t>
            </a:r>
            <a:r>
              <a:rPr lang="en-US" altLang="zh-TW" sz="25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=32</a:t>
            </a:r>
            <a:endParaRPr lang="zh-TW" altLang="en-US" sz="25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文字方塊 9"/>
              <p:cNvSpPr txBox="1"/>
              <p:nvPr/>
            </p:nvSpPr>
            <p:spPr>
              <a:xfrm>
                <a:off x="755576" y="3284984"/>
                <a:ext cx="7776864" cy="47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sz="2500" dirty="0" smtClean="0">
                    <a:solidFill>
                      <a:srgbClr val="FFFF00"/>
                    </a:solidFill>
                    <a:latin typeface="標楷體" pitchFamily="65" charset="-120"/>
                    <a:ea typeface="標楷體" pitchFamily="65" charset="-120"/>
                  </a:rPr>
                  <a:t>坐在第</a:t>
                </a:r>
                <a:r>
                  <a:rPr lang="en-US" altLang="zh-TW" sz="2500" dirty="0" smtClean="0">
                    <a:solidFill>
                      <a:srgbClr val="FFFF00"/>
                    </a:solidFill>
                    <a:latin typeface="標楷體" pitchFamily="65" charset="-120"/>
                    <a:ea typeface="標楷體" pitchFamily="65" charset="-120"/>
                  </a:rPr>
                  <a:t>1</a:t>
                </a:r>
                <a:r>
                  <a:rPr lang="zh-TW" altLang="en-US" sz="2500" dirty="0" smtClean="0">
                    <a:solidFill>
                      <a:srgbClr val="FFFF00"/>
                    </a:solidFill>
                    <a:latin typeface="標楷體" pitchFamily="65" charset="-120"/>
                    <a:ea typeface="標楷體" pitchFamily="65" charset="-120"/>
                  </a:rPr>
                  <a:t>節車廂的班上人數</a:t>
                </a:r>
                <a14:m>
                  <m:oMath xmlns:m="http://schemas.openxmlformats.org/officeDocument/2006/math">
                    <m:r>
                      <a:rPr lang="en-US" altLang="zh-TW" sz="2500" i="1" dirty="0" smtClean="0">
                        <a:solidFill>
                          <a:srgbClr val="FFFF00"/>
                        </a:solidFill>
                        <a:latin typeface="Cambria Math"/>
                        <a:ea typeface="標楷體" pitchFamily="65" charset="-120"/>
                      </a:rPr>
                      <m:t>=</m:t>
                    </m:r>
                    <m:r>
                      <a:rPr lang="en-US" altLang="zh-TW" sz="2500" i="1" dirty="0" smtClean="0">
                        <a:solidFill>
                          <a:srgbClr val="FFFF00"/>
                        </a:solidFill>
                        <a:latin typeface="Cambria Math"/>
                        <a:ea typeface="標楷體" pitchFamily="65" charset="-120"/>
                      </a:rPr>
                      <m:t>𝑥</m:t>
                    </m:r>
                    <m:r>
                      <a:rPr lang="en-US" altLang="zh-TW" sz="2500" i="1" dirty="0" smtClean="0">
                        <a:solidFill>
                          <a:srgbClr val="FFFF00"/>
                        </a:solidFill>
                        <a:latin typeface="Cambria Math"/>
                        <a:ea typeface="標楷體" pitchFamily="65" charset="-120"/>
                      </a:rPr>
                      <m:t>−4</m:t>
                    </m:r>
                  </m:oMath>
                </a14:m>
                <a:endParaRPr lang="zh-TW" altLang="en-US" sz="2500" dirty="0">
                  <a:solidFill>
                    <a:srgbClr val="FFFF00"/>
                  </a:solidFill>
                </a:endParaRPr>
              </a:p>
            </p:txBody>
          </p:sp>
        </mc:Choice>
        <mc:Fallback>
          <p:sp>
            <p:nvSpPr>
              <p:cNvPr id="10" name="文字方塊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3284984"/>
                <a:ext cx="7776864" cy="477054"/>
              </a:xfrm>
              <a:prstGeom prst="rect">
                <a:avLst/>
              </a:prstGeom>
              <a:blipFill rotWithShape="1">
                <a:blip r:embed="rId2"/>
                <a:stretch>
                  <a:fillRect l="-1332" t="-10256" b="-2948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文字方塊 10"/>
              <p:cNvSpPr txBox="1"/>
              <p:nvPr/>
            </p:nvSpPr>
            <p:spPr>
              <a:xfrm>
                <a:off x="755576" y="3717032"/>
                <a:ext cx="7776864" cy="47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sz="2500" dirty="0" smtClean="0">
                    <a:solidFill>
                      <a:srgbClr val="FFFF00"/>
                    </a:solidFill>
                    <a:latin typeface="標楷體" pitchFamily="65" charset="-120"/>
                    <a:ea typeface="標楷體" pitchFamily="65" charset="-120"/>
                  </a:rPr>
                  <a:t>坐在第</a:t>
                </a:r>
                <a:r>
                  <a:rPr lang="en-US" altLang="zh-TW" sz="2500" dirty="0" smtClean="0">
                    <a:solidFill>
                      <a:srgbClr val="FFFF00"/>
                    </a:solidFill>
                    <a:latin typeface="標楷體" pitchFamily="65" charset="-120"/>
                    <a:ea typeface="標楷體" pitchFamily="65" charset="-120"/>
                  </a:rPr>
                  <a:t>2</a:t>
                </a:r>
                <a:r>
                  <a:rPr lang="zh-TW" altLang="en-US" sz="2500" dirty="0" smtClean="0">
                    <a:solidFill>
                      <a:srgbClr val="FFFF00"/>
                    </a:solidFill>
                    <a:latin typeface="標楷體" pitchFamily="65" charset="-120"/>
                    <a:ea typeface="標楷體" pitchFamily="65" charset="-120"/>
                  </a:rPr>
                  <a:t>節車廂的班上人數</a:t>
                </a:r>
                <a14:m>
                  <m:oMath xmlns:m="http://schemas.openxmlformats.org/officeDocument/2006/math">
                    <m:r>
                      <a:rPr lang="en-US" altLang="zh-TW" sz="2500" i="1" dirty="0" smtClean="0">
                        <a:solidFill>
                          <a:srgbClr val="FFFF00"/>
                        </a:solidFill>
                        <a:latin typeface="Cambria Math"/>
                        <a:ea typeface="標楷體" pitchFamily="65" charset="-120"/>
                      </a:rPr>
                      <m:t>=</m:t>
                    </m:r>
                    <m:r>
                      <a:rPr lang="en-US" altLang="zh-TW" sz="2500" i="1" dirty="0" smtClean="0">
                        <a:solidFill>
                          <a:srgbClr val="FFFF00"/>
                        </a:solidFill>
                        <a:latin typeface="Cambria Math"/>
                        <a:ea typeface="標楷體" pitchFamily="65" charset="-120"/>
                      </a:rPr>
                      <m:t>𝑥</m:t>
                    </m:r>
                    <m:r>
                      <a:rPr lang="en-US" altLang="zh-TW" sz="2500" i="1" dirty="0" smtClean="0">
                        <a:solidFill>
                          <a:srgbClr val="FFFF00"/>
                        </a:solidFill>
                        <a:latin typeface="Cambria Math"/>
                        <a:ea typeface="標楷體" pitchFamily="65" charset="-120"/>
                      </a:rPr>
                      <m:t>−1</m:t>
                    </m:r>
                  </m:oMath>
                </a14:m>
                <a:endParaRPr lang="zh-TW" altLang="en-US" sz="2500" dirty="0">
                  <a:solidFill>
                    <a:srgbClr val="FFFF00"/>
                  </a:solidFill>
                </a:endParaRPr>
              </a:p>
            </p:txBody>
          </p:sp>
        </mc:Choice>
        <mc:Fallback>
          <p:sp>
            <p:nvSpPr>
              <p:cNvPr id="11" name="文字方塊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3717032"/>
                <a:ext cx="7776864" cy="477054"/>
              </a:xfrm>
              <a:prstGeom prst="rect">
                <a:avLst/>
              </a:prstGeom>
              <a:blipFill rotWithShape="1">
                <a:blip r:embed="rId3"/>
                <a:stretch>
                  <a:fillRect l="-1332" t="-10256" b="-2948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文字方塊 11"/>
              <p:cNvSpPr txBox="1"/>
              <p:nvPr/>
            </p:nvSpPr>
            <p:spPr>
              <a:xfrm>
                <a:off x="755576" y="4149080"/>
                <a:ext cx="7776864" cy="47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sz="2500" dirty="0" smtClean="0">
                    <a:solidFill>
                      <a:srgbClr val="FFFF00"/>
                    </a:solidFill>
                    <a:latin typeface="標楷體" pitchFamily="65" charset="-120"/>
                    <a:ea typeface="標楷體" pitchFamily="65" charset="-120"/>
                  </a:rPr>
                  <a:t>坐在第</a:t>
                </a:r>
                <a:r>
                  <a:rPr lang="en-US" altLang="zh-TW" sz="2500" dirty="0" smtClean="0">
                    <a:solidFill>
                      <a:srgbClr val="FFFF00"/>
                    </a:solidFill>
                    <a:latin typeface="標楷體" pitchFamily="65" charset="-120"/>
                    <a:ea typeface="標楷體" pitchFamily="65" charset="-120"/>
                  </a:rPr>
                  <a:t>3</a:t>
                </a:r>
                <a:r>
                  <a:rPr lang="zh-TW" altLang="en-US" sz="2500" dirty="0" smtClean="0">
                    <a:solidFill>
                      <a:srgbClr val="FFFF00"/>
                    </a:solidFill>
                    <a:latin typeface="標楷體" pitchFamily="65" charset="-120"/>
                    <a:ea typeface="標楷體" pitchFamily="65" charset="-120"/>
                  </a:rPr>
                  <a:t>節車廂的班上人數</a:t>
                </a:r>
                <a14:m>
                  <m:oMath xmlns:m="http://schemas.openxmlformats.org/officeDocument/2006/math">
                    <m:r>
                      <a:rPr lang="en-US" altLang="zh-TW" sz="2500" i="1" dirty="0" smtClean="0">
                        <a:solidFill>
                          <a:srgbClr val="FFFF00"/>
                        </a:solidFill>
                        <a:latin typeface="Cambria Math"/>
                        <a:ea typeface="標楷體" pitchFamily="65" charset="-120"/>
                      </a:rPr>
                      <m:t>=</m:t>
                    </m:r>
                    <m:r>
                      <a:rPr lang="en-US" altLang="zh-TW" sz="2500" i="1" dirty="0" smtClean="0">
                        <a:solidFill>
                          <a:srgbClr val="FFFF00"/>
                        </a:solidFill>
                        <a:latin typeface="Cambria Math"/>
                        <a:ea typeface="標楷體" pitchFamily="65" charset="-120"/>
                      </a:rPr>
                      <m:t>𝑥</m:t>
                    </m:r>
                    <m:r>
                      <a:rPr lang="en-US" altLang="zh-TW" sz="2500" i="1" dirty="0" smtClean="0">
                        <a:solidFill>
                          <a:srgbClr val="FFFF00"/>
                        </a:solidFill>
                        <a:latin typeface="Cambria Math"/>
                        <a:ea typeface="標楷體" pitchFamily="65" charset="-120"/>
                      </a:rPr>
                      <m:t>−3</m:t>
                    </m:r>
                  </m:oMath>
                </a14:m>
                <a:endParaRPr lang="zh-TW" altLang="en-US" sz="2500" dirty="0">
                  <a:solidFill>
                    <a:srgbClr val="FFFF00"/>
                  </a:solidFill>
                </a:endParaRPr>
              </a:p>
            </p:txBody>
          </p:sp>
        </mc:Choice>
        <mc:Fallback>
          <p:sp>
            <p:nvSpPr>
              <p:cNvPr id="12" name="文字方塊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4149080"/>
                <a:ext cx="7776864" cy="477054"/>
              </a:xfrm>
              <a:prstGeom prst="rect">
                <a:avLst/>
              </a:prstGeom>
              <a:blipFill rotWithShape="1">
                <a:blip r:embed="rId4"/>
                <a:stretch>
                  <a:fillRect l="-1332" t="-10256" b="-2948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文字方塊 12"/>
              <p:cNvSpPr txBox="1"/>
              <p:nvPr/>
            </p:nvSpPr>
            <p:spPr>
              <a:xfrm>
                <a:off x="755576" y="4581128"/>
                <a:ext cx="7776864" cy="47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sz="2500" dirty="0" smtClean="0">
                    <a:solidFill>
                      <a:srgbClr val="FFFF00"/>
                    </a:solidFill>
                    <a:latin typeface="標楷體" pitchFamily="65" charset="-120"/>
                    <a:ea typeface="標楷體" pitchFamily="65" charset="-120"/>
                  </a:rPr>
                  <a:t>坐在第</a:t>
                </a:r>
                <a:r>
                  <a:rPr lang="en-US" altLang="zh-TW" sz="2500" dirty="0" smtClean="0">
                    <a:solidFill>
                      <a:srgbClr val="FFFF00"/>
                    </a:solidFill>
                    <a:latin typeface="標楷體" pitchFamily="65" charset="-120"/>
                    <a:ea typeface="標楷體" pitchFamily="65" charset="-120"/>
                  </a:rPr>
                  <a:t>4</a:t>
                </a:r>
                <a:r>
                  <a:rPr lang="zh-TW" altLang="en-US" sz="2500" dirty="0" smtClean="0">
                    <a:solidFill>
                      <a:srgbClr val="FFFF00"/>
                    </a:solidFill>
                    <a:latin typeface="標楷體" pitchFamily="65" charset="-120"/>
                    <a:ea typeface="標楷體" pitchFamily="65" charset="-120"/>
                  </a:rPr>
                  <a:t>節車廂的班上人數</a:t>
                </a:r>
                <a14:m>
                  <m:oMath xmlns:m="http://schemas.openxmlformats.org/officeDocument/2006/math">
                    <m:r>
                      <a:rPr lang="en-US" altLang="zh-TW" sz="2500" i="1" dirty="0" smtClean="0">
                        <a:solidFill>
                          <a:srgbClr val="FFFF00"/>
                        </a:solidFill>
                        <a:latin typeface="Cambria Math"/>
                        <a:ea typeface="標楷體" pitchFamily="65" charset="-120"/>
                      </a:rPr>
                      <m:t>=</m:t>
                    </m:r>
                    <m:r>
                      <a:rPr lang="en-US" altLang="zh-TW" sz="2500" i="1" dirty="0" smtClean="0">
                        <a:solidFill>
                          <a:srgbClr val="FFFF00"/>
                        </a:solidFill>
                        <a:latin typeface="Cambria Math"/>
                        <a:ea typeface="標楷體" pitchFamily="65" charset="-120"/>
                      </a:rPr>
                      <m:t>𝑥</m:t>
                    </m:r>
                  </m:oMath>
                </a14:m>
                <a:endParaRPr lang="zh-TW" altLang="en-US" sz="2500" dirty="0">
                  <a:solidFill>
                    <a:srgbClr val="FFFF00"/>
                  </a:solidFill>
                </a:endParaRPr>
              </a:p>
            </p:txBody>
          </p:sp>
        </mc:Choice>
        <mc:Fallback>
          <p:sp>
            <p:nvSpPr>
              <p:cNvPr id="13" name="文字方塊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4581128"/>
                <a:ext cx="7776864" cy="477054"/>
              </a:xfrm>
              <a:prstGeom prst="rect">
                <a:avLst/>
              </a:prstGeom>
              <a:blipFill rotWithShape="1">
                <a:blip r:embed="rId5"/>
                <a:stretch>
                  <a:fillRect l="-1332" t="-10127" b="-2784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文字方塊 13"/>
              <p:cNvSpPr txBox="1"/>
              <p:nvPr/>
            </p:nvSpPr>
            <p:spPr>
              <a:xfrm>
                <a:off x="755576" y="5013176"/>
                <a:ext cx="7776864" cy="47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500" i="1" dirty="0" smtClean="0">
                          <a:solidFill>
                            <a:srgbClr val="FFFF00"/>
                          </a:solidFill>
                          <a:latin typeface="Cambria Math"/>
                          <a:ea typeface="標楷體" pitchFamily="65" charset="-120"/>
                        </a:rPr>
                        <m:t>(</m:t>
                      </m:r>
                      <m:r>
                        <a:rPr lang="en-US" altLang="zh-TW" sz="2500" i="1" dirty="0" smtClean="0">
                          <a:solidFill>
                            <a:srgbClr val="FFFF00"/>
                          </a:solidFill>
                          <a:latin typeface="Cambria Math"/>
                          <a:ea typeface="標楷體" pitchFamily="65" charset="-120"/>
                        </a:rPr>
                        <m:t>𝑥</m:t>
                      </m:r>
                      <m:r>
                        <a:rPr lang="en-US" altLang="zh-TW" sz="2500" i="1" dirty="0" smtClean="0">
                          <a:solidFill>
                            <a:srgbClr val="FFFF00"/>
                          </a:solidFill>
                          <a:latin typeface="Cambria Math"/>
                          <a:ea typeface="標楷體" pitchFamily="65" charset="-120"/>
                        </a:rPr>
                        <m:t>−4)+(</m:t>
                      </m:r>
                      <m:r>
                        <a:rPr lang="en-US" altLang="zh-TW" sz="2500" i="1" dirty="0" smtClean="0">
                          <a:solidFill>
                            <a:srgbClr val="FFFF00"/>
                          </a:solidFill>
                          <a:latin typeface="Cambria Math"/>
                          <a:ea typeface="標楷體" pitchFamily="65" charset="-120"/>
                        </a:rPr>
                        <m:t>𝑥</m:t>
                      </m:r>
                      <m:r>
                        <a:rPr lang="en-US" altLang="zh-TW" sz="2500" i="1" dirty="0" smtClean="0">
                          <a:solidFill>
                            <a:srgbClr val="FFFF00"/>
                          </a:solidFill>
                          <a:latin typeface="Cambria Math"/>
                          <a:ea typeface="標楷體" pitchFamily="65" charset="-120"/>
                        </a:rPr>
                        <m:t>−1)+(</m:t>
                      </m:r>
                      <m:r>
                        <a:rPr lang="en-US" altLang="zh-TW" sz="2500" i="1" dirty="0" smtClean="0">
                          <a:solidFill>
                            <a:srgbClr val="FFFF00"/>
                          </a:solidFill>
                          <a:latin typeface="Cambria Math"/>
                          <a:ea typeface="標楷體" pitchFamily="65" charset="-120"/>
                        </a:rPr>
                        <m:t>𝑥</m:t>
                      </m:r>
                      <m:r>
                        <a:rPr lang="en-US" altLang="zh-TW" sz="2500" i="1" dirty="0" smtClean="0">
                          <a:solidFill>
                            <a:srgbClr val="FFFF00"/>
                          </a:solidFill>
                          <a:latin typeface="Cambria Math"/>
                          <a:ea typeface="標楷體" pitchFamily="65" charset="-120"/>
                        </a:rPr>
                        <m:t>−3)+</m:t>
                      </m:r>
                      <m:r>
                        <a:rPr lang="en-US" altLang="zh-TW" sz="2500" i="1" dirty="0" smtClean="0">
                          <a:solidFill>
                            <a:srgbClr val="FFFF00"/>
                          </a:solidFill>
                          <a:latin typeface="Cambria Math"/>
                          <a:ea typeface="標楷體" pitchFamily="65" charset="-120"/>
                        </a:rPr>
                        <m:t>𝑥</m:t>
                      </m:r>
                      <m:r>
                        <a:rPr lang="en-US" altLang="zh-TW" sz="2500" i="1" dirty="0" smtClean="0">
                          <a:solidFill>
                            <a:srgbClr val="FFFF00"/>
                          </a:solidFill>
                          <a:latin typeface="Cambria Math"/>
                          <a:ea typeface="標楷體" pitchFamily="65" charset="-120"/>
                        </a:rPr>
                        <m:t>=32</m:t>
                      </m:r>
                    </m:oMath>
                  </m:oMathPara>
                </a14:m>
                <a:endParaRPr lang="zh-TW" altLang="en-US" sz="2500" dirty="0">
                  <a:solidFill>
                    <a:srgbClr val="FFFF00"/>
                  </a:solidFill>
                </a:endParaRPr>
              </a:p>
            </p:txBody>
          </p:sp>
        </mc:Choice>
        <mc:Fallback>
          <p:sp>
            <p:nvSpPr>
              <p:cNvPr id="14" name="文字方塊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5013176"/>
                <a:ext cx="7776864" cy="47705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文字方塊 14"/>
              <p:cNvSpPr txBox="1"/>
              <p:nvPr/>
            </p:nvSpPr>
            <p:spPr>
              <a:xfrm>
                <a:off x="755576" y="2852936"/>
                <a:ext cx="7776864" cy="47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sz="2500" dirty="0" smtClean="0">
                    <a:solidFill>
                      <a:srgbClr val="FFFF00"/>
                    </a:solidFill>
                    <a:latin typeface="標楷體" pitchFamily="65" charset="-120"/>
                    <a:ea typeface="標楷體" pitchFamily="65" charset="-120"/>
                  </a:rPr>
                  <a:t>一節車廂可坐的人數</a:t>
                </a:r>
                <a14:m>
                  <m:oMath xmlns:m="http://schemas.openxmlformats.org/officeDocument/2006/math">
                    <m:r>
                      <a:rPr lang="en-US" altLang="zh-TW" sz="2500" i="1" dirty="0" smtClean="0">
                        <a:solidFill>
                          <a:srgbClr val="FFFF00"/>
                        </a:solidFill>
                        <a:latin typeface="Cambria Math"/>
                        <a:ea typeface="標楷體" pitchFamily="65" charset="-120"/>
                      </a:rPr>
                      <m:t>=</m:t>
                    </m:r>
                    <m:r>
                      <a:rPr lang="en-US" altLang="zh-TW" sz="2500" i="1" dirty="0" smtClean="0">
                        <a:solidFill>
                          <a:srgbClr val="FFFF00"/>
                        </a:solidFill>
                        <a:latin typeface="Cambria Math"/>
                        <a:ea typeface="標楷體" pitchFamily="65" charset="-120"/>
                      </a:rPr>
                      <m:t>𝑥</m:t>
                    </m:r>
                  </m:oMath>
                </a14:m>
                <a:endParaRPr lang="zh-TW" altLang="en-US" sz="2500" dirty="0">
                  <a:solidFill>
                    <a:srgbClr val="FFFF00"/>
                  </a:solidFill>
                </a:endParaRPr>
              </a:p>
            </p:txBody>
          </p:sp>
        </mc:Choice>
        <mc:Fallback>
          <p:sp>
            <p:nvSpPr>
              <p:cNvPr id="15" name="文字方塊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2852936"/>
                <a:ext cx="7776864" cy="477054"/>
              </a:xfrm>
              <a:prstGeom prst="rect">
                <a:avLst/>
              </a:prstGeom>
              <a:blipFill rotWithShape="1">
                <a:blip r:embed="rId7"/>
                <a:stretch>
                  <a:fillRect l="-1332" t="-10256" b="-2948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2920" y="692696"/>
            <a:ext cx="7813496" cy="5112568"/>
          </a:xfrm>
        </p:spPr>
        <p:txBody>
          <a:bodyPr>
            <a:noAutofit/>
          </a:bodyPr>
          <a:lstStyle/>
          <a:p>
            <a:endParaRPr lang="en-US" altLang="zh-TW" sz="4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4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400" smtClean="0">
                <a:latin typeface="標楷體" pitchFamily="65" charset="-120"/>
                <a:ea typeface="標楷體" pitchFamily="65" charset="-120"/>
              </a:rPr>
              <a:t>能力一：</a:t>
            </a:r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中文換數學</a:t>
            </a:r>
            <a:endParaRPr lang="en-US" altLang="zh-TW" sz="44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4400" dirty="0" smtClean="0">
                <a:latin typeface="標楷體" pitchFamily="65" charset="-120"/>
                <a:ea typeface="標楷體" pitchFamily="65" charset="-120"/>
              </a:rPr>
              <a:t>	</a:t>
            </a:r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→</a:t>
            </a:r>
            <a:r>
              <a:rPr lang="en-US" altLang="zh-TW" sz="4400" dirty="0" smtClean="0">
                <a:latin typeface="標楷體" pitchFamily="65" charset="-120"/>
                <a:ea typeface="標楷體" pitchFamily="65" charset="-120"/>
              </a:rPr>
              <a:t>	</a:t>
            </a:r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列出一元一次方程式</a:t>
            </a:r>
            <a:endParaRPr lang="en-US" altLang="zh-TW" sz="44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4400" dirty="0" smtClean="0">
                <a:latin typeface="標楷體" pitchFamily="65" charset="-120"/>
                <a:ea typeface="標楷體" pitchFamily="65" charset="-120"/>
              </a:rPr>
              <a:t>	</a:t>
            </a:r>
          </a:p>
          <a:p>
            <a:endParaRPr lang="en-US" altLang="zh-TW" sz="4400" dirty="0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2920" y="692696"/>
            <a:ext cx="7813496" cy="5112568"/>
          </a:xfrm>
        </p:spPr>
        <p:txBody>
          <a:bodyPr>
            <a:noAutofit/>
          </a:bodyPr>
          <a:lstStyle/>
          <a:p>
            <a:endParaRPr lang="en-US" altLang="zh-TW" sz="4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4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能力二：簡單明瞭地說</a:t>
            </a:r>
            <a:endParaRPr lang="en-US" altLang="zh-TW" sz="44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4400" dirty="0" smtClean="0">
                <a:latin typeface="標楷體" pitchFamily="65" charset="-120"/>
                <a:ea typeface="標楷體" pitchFamily="65" charset="-120"/>
              </a:rPr>
              <a:t>	</a:t>
            </a:r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→</a:t>
            </a:r>
            <a:r>
              <a:rPr lang="en-US" altLang="zh-TW" sz="4400" dirty="0" smtClean="0">
                <a:latin typeface="標楷體" pitchFamily="65" charset="-120"/>
                <a:ea typeface="標楷體" pitchFamily="65" charset="-120"/>
              </a:rPr>
              <a:t>	</a:t>
            </a:r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化簡一元一次方程式</a:t>
            </a:r>
            <a:endParaRPr lang="en-US" altLang="zh-TW" sz="44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4400" dirty="0" smtClean="0">
                <a:latin typeface="標楷體" pitchFamily="65" charset="-120"/>
                <a:ea typeface="標楷體" pitchFamily="65" charset="-120"/>
              </a:rPr>
              <a:t>	</a:t>
            </a:r>
          </a:p>
          <a:p>
            <a:endParaRPr lang="en-US" altLang="zh-TW" sz="4400" dirty="0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2920" y="692696"/>
            <a:ext cx="7813496" cy="5112568"/>
          </a:xfrm>
        </p:spPr>
        <p:txBody>
          <a:bodyPr>
            <a:noAutofit/>
          </a:bodyPr>
          <a:lstStyle/>
          <a:p>
            <a:endParaRPr lang="en-US" altLang="zh-TW" sz="4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4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能力三：利用可信賴工具</a:t>
            </a:r>
            <a:endParaRPr lang="en-US" altLang="zh-TW" sz="44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4400" dirty="0" smtClean="0">
                <a:latin typeface="標楷體" pitchFamily="65" charset="-120"/>
                <a:ea typeface="標楷體" pitchFamily="65" charset="-120"/>
              </a:rPr>
              <a:t>	</a:t>
            </a:r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→</a:t>
            </a:r>
            <a:r>
              <a:rPr lang="en-US" altLang="zh-TW" sz="4400" dirty="0" smtClean="0">
                <a:latin typeface="標楷體" pitchFamily="65" charset="-120"/>
                <a:ea typeface="標楷體" pitchFamily="65" charset="-120"/>
              </a:rPr>
              <a:t>	</a:t>
            </a:r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等量公理、移項法則</a:t>
            </a:r>
            <a:endParaRPr lang="en-US" altLang="zh-TW" sz="44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4400" dirty="0" smtClean="0">
                <a:latin typeface="標楷體" pitchFamily="65" charset="-120"/>
                <a:ea typeface="標楷體" pitchFamily="65" charset="-120"/>
              </a:rPr>
              <a:t>	</a:t>
            </a:r>
          </a:p>
          <a:p>
            <a:endParaRPr lang="en-US" altLang="zh-TW" sz="4400" dirty="0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22376" y="1484784"/>
            <a:ext cx="7772400" cy="1800200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600" dirty="0" smtClean="0">
                <a:latin typeface="標楷體" pitchFamily="65" charset="-120"/>
                <a:ea typeface="標楷體" pitchFamily="65" charset="-120"/>
              </a:rPr>
              <a:t>反思問題</a:t>
            </a:r>
            <a:r>
              <a:rPr lang="en-US" altLang="zh-TW" sz="66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6600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6600" dirty="0" smtClean="0">
                <a:latin typeface="標楷體" pitchFamily="65" charset="-120"/>
                <a:ea typeface="標楷體" pitchFamily="65" charset="-120"/>
              </a:rPr>
              <a:t>─為什麼要學方程式？</a:t>
            </a:r>
            <a:endParaRPr lang="zh-TW" altLang="en-US" sz="6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539552" y="3789040"/>
            <a:ext cx="7955224" cy="1152128"/>
          </a:xfrm>
        </p:spPr>
        <p:txBody>
          <a:bodyPr>
            <a:noAutofit/>
          </a:bodyPr>
          <a:lstStyle/>
          <a:p>
            <a:pPr algn="l"/>
            <a:r>
              <a:rPr lang="en-US" altLang="zh-TW" sz="2800" dirty="0" err="1" smtClean="0">
                <a:latin typeface="標楷體" pitchFamily="65" charset="-120"/>
                <a:ea typeface="標楷體" pitchFamily="65" charset="-120"/>
                <a:hlinkClick r:id="rId2"/>
              </a:rPr>
              <a:t>https://www.youtube.com/watch?v=3qOsr2R-U8Q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 </a:t>
            </a:r>
            <a:endParaRPr lang="zh-TW" altLang="en-US" sz="2800" dirty="0" smtClean="0">
              <a:latin typeface="標楷體" pitchFamily="65" charset="-120"/>
              <a:ea typeface="標楷體" pitchFamily="65" charset="-120"/>
            </a:endParaRPr>
          </a:p>
          <a:p>
            <a:pPr algn="l">
              <a:buFont typeface="Arial" pitchFamily="34" charset="0"/>
              <a:buChar char="•"/>
            </a:pPr>
            <a:endParaRPr lang="zh-TW" altLang="en-US" sz="28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74912"/>
          </a:xfrm>
        </p:spPr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章節架構：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七年級上學期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2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整數與分數的四則運算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2"/>
            <a:r>
              <a:rPr lang="zh-TW" altLang="en-US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一元一次方程式</a:t>
            </a:r>
            <a:endParaRPr lang="en-US" altLang="zh-TW" dirty="0" smtClean="0">
              <a:solidFill>
                <a:srgbClr val="FFC000"/>
              </a:solidFill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七年級下學期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2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二元一次方程式圖形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2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一次函數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2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一元一次不等式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八年級下學期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2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一元二次方程式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九年級下學期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2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二次函數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2"/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>
              <a:xfrm>
                <a:off x="502920" y="620688"/>
                <a:ext cx="8101528" cy="5328592"/>
              </a:xfrm>
            </p:spPr>
            <p:txBody>
              <a:bodyPr>
                <a:noAutofit/>
              </a:bodyPr>
              <a:lstStyle/>
              <a:p>
                <a:pPr marL="533400" indent="-533400">
                  <a:buFont typeface="+mj-lt"/>
                  <a:buAutoNum type="arabicParenR"/>
                </a:pPr>
                <a:r>
                  <a:rPr lang="zh-TW" altLang="en-US" sz="3200" u="sng" dirty="0" smtClean="0">
                    <a:latin typeface="標楷體" pitchFamily="65" charset="-120"/>
                    <a:ea typeface="標楷體" pitchFamily="65" charset="-120"/>
                  </a:rPr>
                  <a:t>小名</a:t>
                </a:r>
                <a:r>
                  <a:rPr lang="zh-TW" altLang="en-US" sz="3200" dirty="0" smtClean="0">
                    <a:latin typeface="標楷體" pitchFamily="65" charset="-120"/>
                    <a:ea typeface="標楷體" pitchFamily="65" charset="-120"/>
                  </a:rPr>
                  <a:t>早上量身高發現比上次量的身高多了</a:t>
                </a:r>
                <a:r>
                  <a:rPr lang="en-US" altLang="zh-TW" sz="3200" dirty="0" smtClean="0">
                    <a:latin typeface="標楷體" pitchFamily="65" charset="-120"/>
                    <a:ea typeface="標楷體" pitchFamily="65" charset="-120"/>
                  </a:rPr>
                  <a:t>5</a:t>
                </a:r>
                <a:r>
                  <a:rPr lang="zh-TW" altLang="en-US" sz="3200" dirty="0" smtClean="0">
                    <a:latin typeface="標楷體" pitchFamily="65" charset="-120"/>
                    <a:ea typeface="標楷體" pitchFamily="65" charset="-120"/>
                  </a:rPr>
                  <a:t>公分！請問</a:t>
                </a:r>
                <a:r>
                  <a:rPr lang="zh-TW" altLang="en-US" sz="3200" u="sng" dirty="0" smtClean="0">
                    <a:latin typeface="標楷體" pitchFamily="65" charset="-120"/>
                    <a:ea typeface="標楷體" pitchFamily="65" charset="-120"/>
                  </a:rPr>
                  <a:t>小名</a:t>
                </a:r>
                <a:r>
                  <a:rPr lang="zh-TW" altLang="en-US" sz="3200" dirty="0" smtClean="0">
                    <a:latin typeface="標楷體" pitchFamily="65" charset="-120"/>
                    <a:ea typeface="標楷體" pitchFamily="65" charset="-120"/>
                  </a:rPr>
                  <a:t>現在身高多少公分？</a:t>
                </a:r>
                <a:endParaRPr lang="en-US" altLang="zh-TW" sz="3200" dirty="0" smtClean="0">
                  <a:latin typeface="標楷體" pitchFamily="65" charset="-120"/>
                  <a:ea typeface="標楷體" pitchFamily="65" charset="-120"/>
                </a:endParaRPr>
              </a:p>
              <a:p>
                <a:pPr marL="533400" indent="-533400">
                  <a:buFont typeface="+mj-lt"/>
                  <a:buAutoNum type="arabicParenR"/>
                </a:pPr>
                <a:endParaRPr lang="en-US" altLang="zh-TW" sz="3200" dirty="0" smtClean="0">
                  <a:latin typeface="標楷體" pitchFamily="65" charset="-120"/>
                  <a:ea typeface="標楷體" pitchFamily="65" charset="-120"/>
                </a:endParaRPr>
              </a:p>
              <a:p>
                <a:pPr marL="533400" indent="-533400">
                  <a:buFont typeface="+mj-lt"/>
                  <a:buAutoNum type="arabicParenR"/>
                </a:pPr>
                <a:endParaRPr lang="en-US" altLang="zh-TW" sz="3200" dirty="0" smtClean="0">
                  <a:latin typeface="標楷體" pitchFamily="65" charset="-120"/>
                  <a:ea typeface="標楷體" pitchFamily="65" charset="-120"/>
                </a:endParaRPr>
              </a:p>
              <a:p>
                <a:pPr marL="533400" indent="-533400">
                  <a:buFont typeface="+mj-lt"/>
                  <a:buAutoNum type="arabicParenR"/>
                </a:pPr>
                <a:r>
                  <a:rPr lang="zh-TW" altLang="en-US" sz="3200" dirty="0" smtClean="0">
                    <a:latin typeface="標楷體" pitchFamily="65" charset="-120"/>
                    <a:ea typeface="標楷體" pitchFamily="65" charset="-120"/>
                  </a:rPr>
                  <a:t>在上完一次函數之後，如何看待方程式 </a:t>
                </a:r>
                <a14:m>
                  <m:oMath xmlns:m="http://schemas.openxmlformats.org/officeDocument/2006/math">
                    <m:r>
                      <a:rPr lang="en-US" altLang="zh-TW" sz="3200" i="1" dirty="0" smtClean="0">
                        <a:latin typeface="Cambria Math"/>
                        <a:ea typeface="標楷體" pitchFamily="65" charset="-120"/>
                      </a:rPr>
                      <m:t>4</m:t>
                    </m:r>
                    <m:r>
                      <a:rPr lang="en-US" altLang="zh-TW" sz="3200" i="1" dirty="0" smtClean="0">
                        <a:latin typeface="Cambria Math"/>
                        <a:ea typeface="標楷體" pitchFamily="65" charset="-120"/>
                      </a:rPr>
                      <m:t>𝑥</m:t>
                    </m:r>
                    <m:r>
                      <a:rPr lang="en-US" altLang="zh-TW" sz="3200" i="1" dirty="0" smtClean="0">
                        <a:latin typeface="Cambria Math"/>
                        <a:ea typeface="標楷體" pitchFamily="65" charset="-120"/>
                      </a:rPr>
                      <m:t>−</m:t>
                    </m:r>
                    <m:r>
                      <a:rPr lang="en-US" altLang="zh-TW" sz="3200" b="0" i="1" dirty="0" smtClean="0">
                        <a:latin typeface="Cambria Math"/>
                        <a:ea typeface="標楷體" pitchFamily="65" charset="-120"/>
                      </a:rPr>
                      <m:t>5</m:t>
                    </m:r>
                    <m:r>
                      <a:rPr lang="en-US" altLang="zh-TW" sz="3200" i="1" dirty="0" smtClean="0">
                        <a:latin typeface="Cambria Math"/>
                        <a:ea typeface="標楷體" pitchFamily="65" charset="-120"/>
                      </a:rPr>
                      <m:t>=</m:t>
                    </m:r>
                    <m:r>
                      <a:rPr lang="en-US" altLang="zh-TW" sz="3200" b="0" i="1" dirty="0" smtClean="0">
                        <a:latin typeface="Cambria Math"/>
                        <a:ea typeface="標楷體" pitchFamily="65" charset="-120"/>
                      </a:rPr>
                      <m:t>−2</m:t>
                    </m:r>
                    <m:r>
                      <a:rPr lang="en-US" altLang="zh-TW" sz="3200" i="1" dirty="0" err="1" smtClean="0">
                        <a:latin typeface="Cambria Math"/>
                        <a:ea typeface="標楷體" pitchFamily="65" charset="-120"/>
                      </a:rPr>
                      <m:t>𝑥</m:t>
                    </m:r>
                    <m:r>
                      <a:rPr lang="en-US" altLang="zh-TW" sz="3200" i="1" dirty="0" err="1" smtClean="0">
                        <a:latin typeface="Cambria Math"/>
                        <a:ea typeface="標楷體" pitchFamily="65" charset="-120"/>
                      </a:rPr>
                      <m:t>+1</m:t>
                    </m:r>
                  </m:oMath>
                </a14:m>
                <a:r>
                  <a:rPr lang="zh-TW" altLang="en-US" sz="3200" dirty="0" smtClean="0">
                    <a:latin typeface="標楷體" pitchFamily="65" charset="-120"/>
                    <a:ea typeface="標楷體" pitchFamily="65" charset="-120"/>
                  </a:rPr>
                  <a:t>？</a:t>
                </a:r>
                <a:endParaRPr lang="en-US" altLang="zh-TW" sz="3200" dirty="0" smtClean="0">
                  <a:latin typeface="標楷體" pitchFamily="65" charset="-120"/>
                  <a:ea typeface="標楷體" pitchFamily="65" charset="-120"/>
                </a:endParaRPr>
              </a:p>
              <a:p>
                <a:pPr marL="533400" indent="-533400">
                  <a:buFont typeface="+mj-lt"/>
                  <a:buAutoNum type="arabicParenR"/>
                </a:pPr>
                <a:endParaRPr lang="en-US" altLang="zh-TW" sz="3200" dirty="0" smtClean="0">
                  <a:latin typeface="標楷體" pitchFamily="65" charset="-120"/>
                  <a:ea typeface="標楷體" pitchFamily="65" charset="-120"/>
                </a:endParaRPr>
              </a:p>
              <a:p>
                <a:pPr marL="533400" indent="-533400">
                  <a:buFont typeface="+mj-lt"/>
                  <a:buAutoNum type="arabicParenR"/>
                </a:pPr>
                <a:r>
                  <a:rPr lang="zh-TW" altLang="en-US" sz="3200" dirty="0" smtClean="0">
                    <a:latin typeface="標楷體" pitchFamily="65" charset="-120"/>
                    <a:ea typeface="標楷體" pitchFamily="65" charset="-120"/>
                  </a:rPr>
                  <a:t>如何看待方程式 </a:t>
                </a:r>
                <a14:m>
                  <m:oMath xmlns:m="http://schemas.openxmlformats.org/officeDocument/2006/math">
                    <m:r>
                      <a:rPr lang="en-US" altLang="zh-TW" sz="3200" i="1" dirty="0" smtClean="0">
                        <a:latin typeface="Cambria Math"/>
                        <a:ea typeface="標楷體" pitchFamily="65" charset="-120"/>
                      </a:rPr>
                      <m:t>4</m:t>
                    </m:r>
                    <m:r>
                      <a:rPr lang="en-US" altLang="zh-TW" sz="3200" i="1" dirty="0" smtClean="0">
                        <a:latin typeface="Cambria Math"/>
                        <a:ea typeface="標楷體" pitchFamily="65" charset="-120"/>
                      </a:rPr>
                      <m:t>𝑥</m:t>
                    </m:r>
                    <m:r>
                      <a:rPr lang="en-US" altLang="zh-TW" sz="3200" i="1" dirty="0" smtClean="0">
                        <a:latin typeface="Cambria Math"/>
                        <a:ea typeface="標楷體" pitchFamily="65" charset="-120"/>
                      </a:rPr>
                      <m:t>−</m:t>
                    </m:r>
                    <m:r>
                      <a:rPr lang="en-US" altLang="zh-TW" sz="3200" b="0" i="1" dirty="0" smtClean="0">
                        <a:latin typeface="Cambria Math"/>
                        <a:ea typeface="標楷體" pitchFamily="65" charset="-120"/>
                      </a:rPr>
                      <m:t>5</m:t>
                    </m:r>
                    <m:r>
                      <a:rPr lang="en-US" altLang="zh-TW" sz="3200" i="1" dirty="0" smtClean="0">
                        <a:latin typeface="Cambria Math"/>
                        <a:ea typeface="Cambria Math"/>
                      </a:rPr>
                      <m:t>≥</m:t>
                    </m:r>
                    <m:r>
                      <a:rPr lang="en-US" altLang="zh-TW" sz="3200" b="0" i="1" dirty="0" smtClean="0">
                        <a:latin typeface="Cambria Math"/>
                        <a:ea typeface="Cambria Math"/>
                      </a:rPr>
                      <m:t>−2</m:t>
                    </m:r>
                    <m:r>
                      <a:rPr lang="en-US" altLang="zh-TW" sz="3200" i="1" dirty="0" err="1" smtClean="0">
                        <a:latin typeface="Cambria Math"/>
                        <a:ea typeface="標楷體" pitchFamily="65" charset="-120"/>
                      </a:rPr>
                      <m:t>𝑥</m:t>
                    </m:r>
                    <m:r>
                      <a:rPr lang="en-US" altLang="zh-TW" sz="3200" i="1" dirty="0" err="1" smtClean="0">
                        <a:latin typeface="Cambria Math"/>
                        <a:ea typeface="標楷體" pitchFamily="65" charset="-120"/>
                      </a:rPr>
                      <m:t>+1</m:t>
                    </m:r>
                  </m:oMath>
                </a14:m>
                <a:r>
                  <a:rPr lang="zh-TW" altLang="en-US" sz="3200" dirty="0" smtClean="0">
                    <a:latin typeface="標楷體" pitchFamily="65" charset="-120"/>
                    <a:ea typeface="標楷體" pitchFamily="65" charset="-120"/>
                  </a:rPr>
                  <a:t>？</a:t>
                </a:r>
                <a:endParaRPr lang="en-US" altLang="zh-TW" sz="3200" dirty="0" smtClean="0">
                  <a:latin typeface="標楷體" pitchFamily="65" charset="-120"/>
                  <a:ea typeface="標楷體" pitchFamily="65" charset="-120"/>
                </a:endParaRPr>
              </a:p>
              <a:p>
                <a:pPr marL="533400" indent="-533400">
                  <a:buNone/>
                </a:pPr>
                <a:r>
                  <a:rPr lang="en-US" altLang="zh-TW" sz="3200" dirty="0" smtClean="0">
                    <a:latin typeface="標楷體" pitchFamily="65" charset="-120"/>
                    <a:ea typeface="標楷體" pitchFamily="65" charset="-120"/>
                  </a:rPr>
                  <a:t>	</a:t>
                </a:r>
              </a:p>
              <a:p>
                <a:pPr marL="533400" indent="-533400">
                  <a:buNone/>
                </a:pPr>
                <a:endParaRPr lang="en-US" altLang="zh-TW" sz="3200" dirty="0" smtClean="0">
                  <a:solidFill>
                    <a:srgbClr val="FFC000"/>
                  </a:solidFill>
                  <a:latin typeface="標楷體" pitchFamily="65" charset="-120"/>
                  <a:ea typeface="標楷體" pitchFamily="65" charset="-120"/>
                </a:endParaRPr>
              </a:p>
              <a:p>
                <a:pPr marL="533400" indent="-533400">
                  <a:buNone/>
                </a:pPr>
                <a:endParaRPr lang="en-US" altLang="zh-TW" sz="3200" dirty="0" smtClean="0">
                  <a:solidFill>
                    <a:srgbClr val="FFC000"/>
                  </a:solidFill>
                  <a:latin typeface="標楷體" pitchFamily="65" charset="-120"/>
                  <a:ea typeface="標楷體" pitchFamily="65" charset="-120"/>
                </a:endParaRPr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02920" y="620688"/>
                <a:ext cx="8101528" cy="5328592"/>
              </a:xfrm>
              <a:blipFill rotWithShape="1">
                <a:blip r:embed="rId2"/>
                <a:stretch>
                  <a:fillRect t="-68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文字方塊 4"/>
          <p:cNvSpPr txBox="1"/>
          <p:nvPr/>
        </p:nvSpPr>
        <p:spPr>
          <a:xfrm>
            <a:off x="1115616" y="1700808"/>
            <a:ext cx="6768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u="sng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小名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現在身高</a:t>
            </a:r>
            <a:r>
              <a:rPr lang="en-US" altLang="zh-TW" sz="32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=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上次量的身高</a:t>
            </a:r>
            <a:r>
              <a:rPr lang="en-US" altLang="zh-TW" sz="32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+5</a:t>
            </a:r>
            <a:endParaRPr lang="zh-TW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683568" y="1916832"/>
            <a:ext cx="7772400" cy="2232248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66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謝謝各位老師</a:t>
            </a:r>
            <a:r>
              <a:rPr kumimoji="0" lang="en-US" altLang="zh-TW" sz="66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/>
            </a:r>
            <a:br>
              <a:rPr kumimoji="0" lang="en-US" altLang="zh-TW" sz="66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</a:br>
            <a:r>
              <a:rPr kumimoji="0" lang="zh-TW" altLang="en-US" sz="66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與我共備</a:t>
            </a:r>
            <a:endParaRPr kumimoji="0" lang="zh-TW" altLang="en-US" sz="6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2920" y="620688"/>
            <a:ext cx="8101528" cy="5328592"/>
          </a:xfrm>
        </p:spPr>
        <p:txBody>
          <a:bodyPr>
            <a:noAutofit/>
          </a:bodyPr>
          <a:lstStyle/>
          <a:p>
            <a:pPr marL="533400" indent="-533400"/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下列那些關係能求出未知？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533400" indent="-533400">
              <a:buFont typeface="+mj-lt"/>
              <a:buAutoNum type="arabicParenR"/>
            </a:pPr>
            <a:r>
              <a:rPr lang="zh-TW" altLang="en-US" sz="3200" u="sng" dirty="0" smtClean="0">
                <a:latin typeface="標楷體" pitchFamily="65" charset="-120"/>
                <a:ea typeface="標楷體" pitchFamily="65" charset="-120"/>
              </a:rPr>
              <a:t>小名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早上量身高發現比上次量的身高多了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5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公分！請問</a:t>
            </a:r>
            <a:r>
              <a:rPr lang="zh-TW" altLang="en-US" sz="3200" u="sng" dirty="0" smtClean="0">
                <a:latin typeface="標楷體" pitchFamily="65" charset="-120"/>
                <a:ea typeface="標楷體" pitchFamily="65" charset="-120"/>
              </a:rPr>
              <a:t>小名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現在身高多少公分？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533400" indent="-533400">
              <a:buNone/>
            </a:pP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	</a:t>
            </a:r>
            <a:endParaRPr lang="en-US" altLang="zh-TW" sz="3200" dirty="0" smtClean="0">
              <a:solidFill>
                <a:srgbClr val="FFC000"/>
              </a:solidFill>
              <a:latin typeface="標楷體" pitchFamily="65" charset="-120"/>
              <a:ea typeface="標楷體" pitchFamily="65" charset="-120"/>
            </a:endParaRPr>
          </a:p>
          <a:p>
            <a:pPr marL="533400" indent="-533400">
              <a:buFont typeface="+mj-lt"/>
              <a:buAutoNum type="arabicParenR" startAt="2"/>
            </a:pPr>
            <a:r>
              <a:rPr lang="zh-TW" altLang="en-US" sz="3200" u="sng" dirty="0" smtClean="0">
                <a:latin typeface="標楷體" pitchFamily="65" charset="-120"/>
                <a:ea typeface="標楷體" pitchFamily="65" charset="-120"/>
              </a:rPr>
              <a:t>小名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今天買完早餐之後，口袋剩下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18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元，</a:t>
            </a:r>
            <a:br>
              <a:rPr lang="zh-TW" altLang="en-US" sz="3200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請問</a:t>
            </a:r>
            <a:r>
              <a:rPr lang="zh-TW" altLang="en-US" sz="3200" u="sng" dirty="0" smtClean="0">
                <a:latin typeface="標楷體" pitchFamily="65" charset="-120"/>
                <a:ea typeface="標楷體" pitchFamily="65" charset="-120"/>
              </a:rPr>
              <a:t>小名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原本多少錢呢？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533400" indent="-533400">
              <a:buNone/>
            </a:pP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	</a:t>
            </a:r>
            <a:endParaRPr lang="en-US" altLang="zh-TW" sz="3200" dirty="0" smtClean="0">
              <a:solidFill>
                <a:srgbClr val="FFC000"/>
              </a:solidFill>
              <a:latin typeface="標楷體" pitchFamily="65" charset="-120"/>
              <a:ea typeface="標楷體" pitchFamily="65" charset="-120"/>
            </a:endParaRPr>
          </a:p>
          <a:p>
            <a:pPr marL="533400" indent="-533400">
              <a:buFont typeface="+mj-lt"/>
              <a:buAutoNum type="arabicParenR" startAt="3"/>
            </a:pPr>
            <a:r>
              <a:rPr lang="zh-TW" altLang="en-US" sz="3200" u="sng" dirty="0" smtClean="0">
                <a:latin typeface="標楷體" pitchFamily="65" charset="-120"/>
                <a:ea typeface="標楷體" pitchFamily="65" charset="-120"/>
              </a:rPr>
              <a:t>小贏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存錢筒今天滿了，打開存錢筒發現裡面總共有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5000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元，請問存錢筒中有多少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50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元硬幣呢？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方塊 6"/>
          <p:cNvSpPr txBox="1"/>
          <p:nvPr/>
        </p:nvSpPr>
        <p:spPr>
          <a:xfrm>
            <a:off x="1115616" y="5229200"/>
            <a:ext cx="6768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u="sng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小名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原本的錢</a:t>
            </a:r>
            <a:r>
              <a:rPr lang="en-US" altLang="zh-TW" sz="32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早餐錢</a:t>
            </a:r>
            <a:r>
              <a:rPr lang="en-US" altLang="zh-TW" sz="32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=18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2920" y="620688"/>
            <a:ext cx="8101528" cy="5328592"/>
          </a:xfrm>
        </p:spPr>
        <p:txBody>
          <a:bodyPr>
            <a:noAutofit/>
          </a:bodyPr>
          <a:lstStyle/>
          <a:p>
            <a:pPr marL="533400" indent="-533400"/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但我們可以有怎樣的關係式？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533400" indent="-533400">
              <a:buFont typeface="+mj-lt"/>
              <a:buAutoNum type="arabicParenR"/>
            </a:pPr>
            <a:r>
              <a:rPr lang="zh-TW" altLang="en-US" sz="3200" u="sng" dirty="0" smtClean="0">
                <a:latin typeface="標楷體" pitchFamily="65" charset="-120"/>
                <a:ea typeface="標楷體" pitchFamily="65" charset="-120"/>
              </a:rPr>
              <a:t>小名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早上量身高發現比上次量的身高多了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5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公分！請問</a:t>
            </a:r>
            <a:r>
              <a:rPr lang="zh-TW" altLang="en-US" sz="3200" u="sng" dirty="0" smtClean="0">
                <a:latin typeface="標楷體" pitchFamily="65" charset="-120"/>
                <a:ea typeface="標楷體" pitchFamily="65" charset="-120"/>
              </a:rPr>
              <a:t>小名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現在身高多少公分？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533400" indent="-533400">
              <a:buNone/>
            </a:pP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	</a:t>
            </a:r>
          </a:p>
          <a:p>
            <a:pPr marL="533400" indent="-533400">
              <a:buNone/>
            </a:pPr>
            <a:endParaRPr lang="en-US" altLang="zh-TW" sz="3200" dirty="0" smtClean="0">
              <a:solidFill>
                <a:srgbClr val="FFC000"/>
              </a:solidFill>
              <a:latin typeface="標楷體" pitchFamily="65" charset="-120"/>
              <a:ea typeface="標楷體" pitchFamily="65" charset="-120"/>
            </a:endParaRPr>
          </a:p>
          <a:p>
            <a:pPr marL="533400" indent="-533400">
              <a:buNone/>
            </a:pPr>
            <a:endParaRPr lang="en-US" altLang="zh-TW" sz="3200" dirty="0" smtClean="0">
              <a:solidFill>
                <a:srgbClr val="FFC000"/>
              </a:solidFill>
              <a:latin typeface="標楷體" pitchFamily="65" charset="-120"/>
              <a:ea typeface="標楷體" pitchFamily="65" charset="-120"/>
            </a:endParaRPr>
          </a:p>
          <a:p>
            <a:pPr marL="533400" indent="-533400">
              <a:buFont typeface="+mj-lt"/>
              <a:buAutoNum type="arabicParenR" startAt="2"/>
            </a:pPr>
            <a:r>
              <a:rPr lang="zh-TW" altLang="en-US" sz="3200" u="sng" dirty="0" smtClean="0">
                <a:latin typeface="標楷體" pitchFamily="65" charset="-120"/>
                <a:ea typeface="標楷體" pitchFamily="65" charset="-120"/>
              </a:rPr>
              <a:t>小名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今天買完早餐之後，口袋剩下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18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元，</a:t>
            </a:r>
            <a:br>
              <a:rPr lang="zh-TW" altLang="en-US" sz="3200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請問</a:t>
            </a:r>
            <a:r>
              <a:rPr lang="zh-TW" altLang="en-US" sz="3200" u="sng" dirty="0" smtClean="0">
                <a:latin typeface="標楷體" pitchFamily="65" charset="-120"/>
                <a:ea typeface="標楷體" pitchFamily="65" charset="-120"/>
              </a:rPr>
              <a:t>小名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原本多少錢呢？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533400" indent="-533400">
              <a:buNone/>
            </a:pP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	</a:t>
            </a:r>
            <a:endParaRPr lang="en-US" altLang="zh-TW" sz="3200" dirty="0" smtClean="0">
              <a:solidFill>
                <a:srgbClr val="FFC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1115616" y="2204864"/>
            <a:ext cx="6768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u="sng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小名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現在身高</a:t>
            </a:r>
            <a:r>
              <a:rPr lang="en-US" altLang="zh-TW" sz="32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=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上次量的身高</a:t>
            </a:r>
            <a:r>
              <a:rPr lang="en-US" altLang="zh-TW" sz="32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+5</a:t>
            </a:r>
            <a:endParaRPr lang="zh-TW" altLang="en-US" sz="3200" dirty="0"/>
          </a:p>
        </p:txBody>
      </p:sp>
      <p:sp>
        <p:nvSpPr>
          <p:cNvPr id="6" name="文字方塊 5"/>
          <p:cNvSpPr txBox="1"/>
          <p:nvPr/>
        </p:nvSpPr>
        <p:spPr>
          <a:xfrm>
            <a:off x="1115616" y="4725144"/>
            <a:ext cx="6768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u="sng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小名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原本的錢</a:t>
            </a:r>
            <a:r>
              <a:rPr lang="en-US" altLang="zh-TW" sz="32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=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早餐錢</a:t>
            </a:r>
            <a:r>
              <a:rPr lang="en-US" altLang="zh-TW" sz="32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+18</a:t>
            </a:r>
            <a:endParaRPr lang="zh-TW" altLang="en-US" sz="3200" dirty="0"/>
          </a:p>
        </p:txBody>
      </p:sp>
      <p:sp>
        <p:nvSpPr>
          <p:cNvPr id="8" name="文字方塊 7"/>
          <p:cNvSpPr txBox="1"/>
          <p:nvPr/>
        </p:nvSpPr>
        <p:spPr>
          <a:xfrm>
            <a:off x="1115616" y="2780928"/>
            <a:ext cx="6768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u="sng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小名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現在身高</a:t>
            </a:r>
            <a:r>
              <a:rPr lang="en-US" altLang="zh-TW" sz="32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上次量的身高</a:t>
            </a:r>
            <a:r>
              <a:rPr lang="en-US" altLang="zh-TW" sz="32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=5</a:t>
            </a:r>
            <a:endParaRPr lang="zh-TW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5" grpId="0" build="allAtOnce"/>
      <p:bldP spid="6" grpId="0" build="p"/>
      <p:bldP spid="8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2920" y="620688"/>
            <a:ext cx="7885504" cy="5328592"/>
          </a:xfrm>
        </p:spPr>
        <p:txBody>
          <a:bodyPr>
            <a:noAutofit/>
          </a:bodyPr>
          <a:lstStyle/>
          <a:p>
            <a:pPr marL="533400" indent="-533400">
              <a:buFont typeface="+mj-lt"/>
              <a:buAutoNum type="arabicParenR" startAt="3"/>
            </a:pPr>
            <a:r>
              <a:rPr lang="zh-TW" altLang="en-US" sz="3200" u="sng" dirty="0" smtClean="0">
                <a:latin typeface="標楷體" pitchFamily="65" charset="-120"/>
                <a:ea typeface="標楷體" pitchFamily="65" charset="-120"/>
              </a:rPr>
              <a:t>小贏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存錢筒今天滿了，打開存錢筒發現裡面總共有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5000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元，請問存錢筒中有多少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50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元硬幣呢？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2920" y="1988840"/>
            <a:ext cx="8183880" cy="3960440"/>
          </a:xfrm>
        </p:spPr>
        <p:txBody>
          <a:bodyPr>
            <a:noAutofit/>
          </a:bodyPr>
          <a:lstStyle/>
          <a:p>
            <a:pPr marL="625475" indent="-625475"/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如果我們多知道哪些條件</a:t>
            </a:r>
            <a:r>
              <a:rPr lang="en-US" altLang="zh-TW" sz="4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關係</a:t>
            </a:r>
            <a:r>
              <a:rPr lang="en-US" altLang="zh-TW" sz="4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，就可以求出未知？</a:t>
            </a:r>
            <a:endParaRPr lang="en-US" altLang="zh-TW" sz="4400" dirty="0" smtClean="0">
              <a:latin typeface="標楷體" pitchFamily="65" charset="-120"/>
              <a:ea typeface="標楷體" pitchFamily="65" charset="-120"/>
            </a:endParaRPr>
          </a:p>
          <a:p>
            <a:pPr marL="625475" indent="-625475">
              <a:buNone/>
            </a:pPr>
            <a:r>
              <a:rPr lang="en-US" altLang="zh-TW" sz="4400" dirty="0" smtClean="0">
                <a:latin typeface="標楷體" pitchFamily="65" charset="-120"/>
                <a:ea typeface="標楷體" pitchFamily="65" charset="-120"/>
              </a:rPr>
              <a:t>	</a:t>
            </a:r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請在題目中補上。</a:t>
            </a:r>
            <a:endParaRPr lang="en-US" altLang="zh-TW" sz="4400" dirty="0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2920" y="692696"/>
            <a:ext cx="7885504" cy="5256584"/>
          </a:xfrm>
        </p:spPr>
        <p:txBody>
          <a:bodyPr>
            <a:noAutofit/>
          </a:bodyPr>
          <a:lstStyle/>
          <a:p>
            <a:pPr marL="533400" indent="-533400">
              <a:buFont typeface="+mj-lt"/>
              <a:buAutoNum type="arabicParenR"/>
            </a:pPr>
            <a:r>
              <a:rPr lang="zh-TW" altLang="en-US" sz="3200" u="sng" dirty="0" smtClean="0">
                <a:latin typeface="標楷體" pitchFamily="65" charset="-120"/>
                <a:ea typeface="標楷體" pitchFamily="65" charset="-120"/>
              </a:rPr>
              <a:t>小名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早上量身高發現比上次量的身高多了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5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公分！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如果我們知道</a:t>
            </a:r>
            <a:r>
              <a:rPr lang="zh-TW" altLang="en-US" sz="3200" u="sng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小名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上次量出來的高度是</a:t>
            </a:r>
            <a:r>
              <a:rPr lang="en-US" altLang="zh-TW" sz="3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151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公分，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請問</a:t>
            </a:r>
            <a:r>
              <a:rPr lang="zh-TW" altLang="en-US" sz="3200" u="sng" dirty="0" smtClean="0">
                <a:latin typeface="標楷體" pitchFamily="65" charset="-120"/>
                <a:ea typeface="標楷體" pitchFamily="65" charset="-120"/>
              </a:rPr>
              <a:t>小名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現在身高多少公分？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533400" indent="-533400">
              <a:buFont typeface="+mj-lt"/>
              <a:buAutoNum type="arabicParenR"/>
            </a:pPr>
            <a:endParaRPr lang="en-US" altLang="zh-TW" sz="3200" dirty="0" smtClean="0">
              <a:solidFill>
                <a:srgbClr val="FFC000"/>
              </a:solidFill>
              <a:latin typeface="標楷體" pitchFamily="65" charset="-120"/>
              <a:ea typeface="標楷體" pitchFamily="65" charset="-120"/>
            </a:endParaRPr>
          </a:p>
          <a:p>
            <a:pPr marL="533400" indent="-533400">
              <a:buFont typeface="+mj-lt"/>
              <a:buAutoNum type="arabicParenR"/>
            </a:pPr>
            <a:endParaRPr lang="en-US" altLang="zh-TW" sz="3200" u="sng" dirty="0" smtClean="0">
              <a:latin typeface="標楷體" pitchFamily="65" charset="-120"/>
              <a:ea typeface="標楷體" pitchFamily="65" charset="-120"/>
            </a:endParaRPr>
          </a:p>
          <a:p>
            <a:pPr marL="533400" indent="-533400">
              <a:buFont typeface="+mj-lt"/>
              <a:buAutoNum type="arabicParenR"/>
            </a:pPr>
            <a:r>
              <a:rPr lang="zh-TW" altLang="en-US" sz="3200" u="sng" dirty="0" smtClean="0">
                <a:latin typeface="標楷體" pitchFamily="65" charset="-120"/>
                <a:ea typeface="標楷體" pitchFamily="65" charset="-120"/>
              </a:rPr>
              <a:t>小名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今天買完早餐之後，口袋剩下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18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元，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如果早餐</a:t>
            </a:r>
            <a:r>
              <a:rPr lang="en-US" altLang="zh-TW" sz="3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45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元，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請問</a:t>
            </a:r>
            <a:r>
              <a:rPr lang="zh-TW" altLang="en-US" sz="3200" u="sng" dirty="0" smtClean="0">
                <a:latin typeface="標楷體" pitchFamily="65" charset="-120"/>
                <a:ea typeface="標楷體" pitchFamily="65" charset="-120"/>
              </a:rPr>
              <a:t>小名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原本多少錢呢？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1115616" y="2708920"/>
            <a:ext cx="6768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u="sng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小名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現在身高</a:t>
            </a:r>
            <a:r>
              <a:rPr lang="en-US" altLang="zh-TW" sz="32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=</a:t>
            </a:r>
            <a:r>
              <a:rPr lang="en-US" altLang="zh-TW" sz="3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151</a:t>
            </a:r>
            <a:r>
              <a:rPr lang="en-US" altLang="zh-TW" sz="32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+5=160</a:t>
            </a:r>
            <a:endParaRPr lang="zh-TW" altLang="en-US" sz="3200" dirty="0"/>
          </a:p>
        </p:txBody>
      </p:sp>
      <p:sp>
        <p:nvSpPr>
          <p:cNvPr id="5" name="矩形 4"/>
          <p:cNvSpPr/>
          <p:nvPr/>
        </p:nvSpPr>
        <p:spPr>
          <a:xfrm>
            <a:off x="1115616" y="4725144"/>
            <a:ext cx="54726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200" u="sng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小名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原本的錢</a:t>
            </a:r>
            <a:r>
              <a:rPr lang="en-US" altLang="zh-TW" sz="32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=</a:t>
            </a:r>
            <a:r>
              <a:rPr lang="en-US" altLang="zh-TW" sz="3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45</a:t>
            </a:r>
            <a:r>
              <a:rPr lang="en-US" altLang="zh-TW" sz="32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+18=63</a:t>
            </a:r>
            <a:endParaRPr lang="zh-TW" altLang="en-US" sz="3200" dirty="0"/>
          </a:p>
        </p:txBody>
      </p:sp>
      <p:sp>
        <p:nvSpPr>
          <p:cNvPr id="10" name="矩形 9"/>
          <p:cNvSpPr/>
          <p:nvPr/>
        </p:nvSpPr>
        <p:spPr>
          <a:xfrm>
            <a:off x="1115616" y="5229200"/>
            <a:ext cx="54726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200" u="sng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小名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原本的錢</a:t>
            </a:r>
            <a:r>
              <a:rPr lang="en-US" altLang="zh-TW" sz="32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lang="en-US" altLang="zh-TW" sz="3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45</a:t>
            </a:r>
            <a:r>
              <a:rPr lang="en-US" altLang="zh-TW" sz="32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=18</a:t>
            </a:r>
            <a:endParaRPr lang="zh-TW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 build="p"/>
      <p:bldP spid="10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2920" y="620688"/>
            <a:ext cx="7885504" cy="5328592"/>
          </a:xfrm>
        </p:spPr>
        <p:txBody>
          <a:bodyPr>
            <a:noAutofit/>
          </a:bodyPr>
          <a:lstStyle/>
          <a:p>
            <a:pPr marL="533400" indent="-533400">
              <a:buFont typeface="+mj-lt"/>
              <a:buAutoNum type="arabicParenR" startAt="3"/>
            </a:pPr>
            <a:r>
              <a:rPr lang="zh-TW" altLang="en-US" sz="3200" u="sng" dirty="0" smtClean="0">
                <a:latin typeface="標楷體" pitchFamily="65" charset="-120"/>
                <a:ea typeface="標楷體" pitchFamily="65" charset="-120"/>
              </a:rPr>
              <a:t>小贏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存錢筒今天滿了，打開存錢筒發現裡面總共有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5000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元，請問存錢筒中有多少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50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元硬幣呢？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2920" y="1988840"/>
            <a:ext cx="8183880" cy="3960440"/>
          </a:xfrm>
        </p:spPr>
        <p:txBody>
          <a:bodyPr>
            <a:noAutofit/>
          </a:bodyPr>
          <a:lstStyle/>
          <a:p>
            <a:pPr marL="625475" indent="-625475"/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解決問題第一步：</a:t>
            </a:r>
            <a:endParaRPr lang="en-US" altLang="zh-TW" sz="4400" dirty="0" smtClean="0">
              <a:latin typeface="標楷體" pitchFamily="65" charset="-120"/>
              <a:ea typeface="標楷體" pitchFamily="65" charset="-120"/>
            </a:endParaRPr>
          </a:p>
          <a:p>
            <a:pPr marL="625475" indent="-625475">
              <a:buNone/>
            </a:pPr>
            <a:r>
              <a:rPr lang="en-US" altLang="zh-TW" sz="4400" dirty="0" smtClean="0">
                <a:latin typeface="標楷體" pitchFamily="65" charset="-120"/>
                <a:ea typeface="標楷體" pitchFamily="65" charset="-120"/>
              </a:rPr>
              <a:t>	</a:t>
            </a:r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我們要知道的夠多</a:t>
            </a:r>
            <a:endParaRPr lang="en-US" altLang="zh-TW" sz="4400" dirty="0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觀點">
  <a:themeElements>
    <a:clrScheme name="模組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觀點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497</TotalTime>
  <Words>1195</Words>
  <Application>Microsoft Office PowerPoint</Application>
  <PresentationFormat>如螢幕大小 (4:3)</PresentationFormat>
  <Paragraphs>126</Paragraphs>
  <Slides>22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22</vt:i4>
      </vt:variant>
    </vt:vector>
  </HeadingPairs>
  <TitlesOfParts>
    <vt:vector size="23" baseType="lpstr">
      <vt:lpstr>觀點</vt:lpstr>
      <vt:lpstr>一元一次方程式</vt:lpstr>
      <vt:lpstr>反思問題 ─為什麼要學方程式？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Windows User</dc:creator>
  <cp:lastModifiedBy>user</cp:lastModifiedBy>
  <cp:revision>119</cp:revision>
  <dcterms:created xsi:type="dcterms:W3CDTF">2018-07-27T07:35:13Z</dcterms:created>
  <dcterms:modified xsi:type="dcterms:W3CDTF">2018-07-28T04:50:56Z</dcterms:modified>
</cp:coreProperties>
</file>