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70" r:id="rId2"/>
    <p:sldMasterId id="2147483772" r:id="rId3"/>
    <p:sldMasterId id="2147483774" r:id="rId4"/>
    <p:sldMasterId id="2147483814" r:id="rId5"/>
    <p:sldMasterId id="2147483816" r:id="rId6"/>
    <p:sldMasterId id="2147483842" r:id="rId7"/>
    <p:sldMasterId id="2147483844" r:id="rId8"/>
    <p:sldMasterId id="2147483846" r:id="rId9"/>
    <p:sldMasterId id="2147483848" r:id="rId10"/>
  </p:sldMasterIdLst>
  <p:notesMasterIdLst>
    <p:notesMasterId r:id="rId46"/>
  </p:notesMasterIdLst>
  <p:sldIdLst>
    <p:sldId id="464" r:id="rId11"/>
    <p:sldId id="259" r:id="rId12"/>
    <p:sldId id="456" r:id="rId13"/>
    <p:sldId id="533" r:id="rId14"/>
    <p:sldId id="534" r:id="rId15"/>
    <p:sldId id="260" r:id="rId16"/>
    <p:sldId id="570" r:id="rId17"/>
    <p:sldId id="546" r:id="rId18"/>
    <p:sldId id="544" r:id="rId19"/>
    <p:sldId id="547" r:id="rId20"/>
    <p:sldId id="549" r:id="rId21"/>
    <p:sldId id="548" r:id="rId22"/>
    <p:sldId id="550" r:id="rId23"/>
    <p:sldId id="554" r:id="rId24"/>
    <p:sldId id="541" r:id="rId25"/>
    <p:sldId id="542" r:id="rId26"/>
    <p:sldId id="551" r:id="rId27"/>
    <p:sldId id="553" r:id="rId28"/>
    <p:sldId id="543" r:id="rId29"/>
    <p:sldId id="538" r:id="rId30"/>
    <p:sldId id="539" r:id="rId31"/>
    <p:sldId id="558" r:id="rId32"/>
    <p:sldId id="557" r:id="rId33"/>
    <p:sldId id="559" r:id="rId34"/>
    <p:sldId id="540" r:id="rId35"/>
    <p:sldId id="561" r:id="rId36"/>
    <p:sldId id="565" r:id="rId37"/>
    <p:sldId id="566" r:id="rId38"/>
    <p:sldId id="567" r:id="rId39"/>
    <p:sldId id="568" r:id="rId40"/>
    <p:sldId id="569" r:id="rId41"/>
    <p:sldId id="564" r:id="rId42"/>
    <p:sldId id="510" r:id="rId43"/>
    <p:sldId id="508" r:id="rId44"/>
    <p:sldId id="509" r:id="rId45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99FF"/>
    <a:srgbClr val="008000"/>
    <a:srgbClr val="FF66FF"/>
    <a:srgbClr val="FF0000"/>
    <a:srgbClr val="0066FF"/>
    <a:srgbClr val="996633"/>
    <a:srgbClr val="99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418" y="-4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13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22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54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13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7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45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94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654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48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52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87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42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936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97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4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7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66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1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2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00.png"/><Relationship Id="rId7" Type="http://schemas.openxmlformats.org/officeDocument/2006/relationships/image" Target="../media/image43.png"/><Relationship Id="rId12" Type="http://schemas.openxmlformats.org/officeDocument/2006/relationships/hyperlink" Target="&#20998;&#25976;(&#26757;&#20185;)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&#30465;&#24605;&#25976;&#23416;&#32769;&#24107;&#30340;&#19981;&#21516;.wmv" TargetMode="External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18" Type="http://schemas.openxmlformats.org/officeDocument/2006/relationships/image" Target="../media/image59.png"/><Relationship Id="rId3" Type="http://schemas.openxmlformats.org/officeDocument/2006/relationships/image" Target="../media/image160.png"/><Relationship Id="rId21" Type="http://schemas.openxmlformats.org/officeDocument/2006/relationships/image" Target="../media/image39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9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61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19" Type="http://schemas.openxmlformats.org/officeDocument/2006/relationships/image" Target="../media/image57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3.png"/><Relationship Id="rId5" Type="http://schemas.openxmlformats.org/officeDocument/2006/relationships/image" Target="../media/image370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3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41.png"/><Relationship Id="rId4" Type="http://schemas.openxmlformats.org/officeDocument/2006/relationships/image" Target="../media/image69.jpeg"/><Relationship Id="rId9" Type="http://schemas.openxmlformats.org/officeDocument/2006/relationships/image" Target="../media/image4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image" Target="../media/image61.png"/><Relationship Id="rId3" Type="http://schemas.openxmlformats.org/officeDocument/2006/relationships/image" Target="../media/image49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17" Type="http://schemas.openxmlformats.org/officeDocument/2006/relationships/image" Target="../media/image94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11" Type="http://schemas.openxmlformats.org/officeDocument/2006/relationships/image" Target="../media/image97.png"/><Relationship Id="rId5" Type="http://schemas.openxmlformats.org/officeDocument/2006/relationships/image" Target="../media/image35.png"/><Relationship Id="rId15" Type="http://schemas.openxmlformats.org/officeDocument/2006/relationships/image" Target="../media/image98.png"/><Relationship Id="rId10" Type="http://schemas.openxmlformats.org/officeDocument/2006/relationships/image" Target="../media/image540.png"/><Relationship Id="rId19" Type="http://schemas.openxmlformats.org/officeDocument/2006/relationships/image" Target="../media/image62.png"/><Relationship Id="rId4" Type="http://schemas.openxmlformats.org/officeDocument/2006/relationships/image" Target="../media/image96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99.png"/><Relationship Id="rId4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file:///D:\vito&#24037;&#20316;&#21312;\&#35611;&#31295;\&#20854;&#20182;\1216&#36557;&#21151;&#22283;&#23567;\&#36628;&#23566;&#22296;\&#21488;&#20013;&#24066;&#25945;&#23416;&#36039;&#28304;&#32178;&#36914;&#20837;&#27969;&#31243;.doc" TargetMode="External"/><Relationship Id="rId5" Type="http://schemas.openxmlformats.org/officeDocument/2006/relationships/hyperlink" Target="file:///D:\vito&#24037;&#20316;&#21312;\&#35611;&#31295;\&#20854;&#20182;\1216&#36557;&#21151;&#22283;&#23567;\&#36628;&#23566;&#22296;\&#21488;&#20013;&#24066;&#22283;&#25945;&#36628;&#23566;&#22296;&#25976;&#23416;&#38936;&#22495;&#23560;&#26989;&#31038;&#32676;&#36914;&#20837;&#27969;&#31243;.doc" TargetMode="Externa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1"/>
            </p:custDataLst>
          </p:nvPr>
        </p:nvSpPr>
        <p:spPr>
          <a:xfrm>
            <a:off x="3813252" y="3806097"/>
            <a:ext cx="4666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苏新诗柳楷简体-yolan" panose="02000000000000000000" pitchFamily="2" charset="-122"/>
                <a:sym typeface="Arial"/>
              </a:rPr>
              <a:t>分數</a:t>
            </a:r>
            <a:endParaRPr lang="zh-CN" altLang="en-US" sz="6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PA_组合 66"/>
          <p:cNvGrpSpPr/>
          <p:nvPr>
            <p:custDataLst>
              <p:tags r:id="rId2"/>
            </p:custDataLst>
          </p:nvPr>
        </p:nvGrpSpPr>
        <p:grpSpPr>
          <a:xfrm>
            <a:off x="8569015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3365813" y="5532083"/>
            <a:ext cx="592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分 享 者：臺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中市立人國中  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洪賢松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12" name="PA_文本框 1"/>
          <p:cNvSpPr txBox="1"/>
          <p:nvPr>
            <p:custDataLst>
              <p:tags r:id="rId4"/>
            </p:custDataLst>
          </p:nvPr>
        </p:nvSpPr>
        <p:spPr>
          <a:xfrm>
            <a:off x="3561761" y="670818"/>
            <a:ext cx="491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生根種子教師培訓</a:t>
            </a:r>
            <a:endParaRPr lang="zh-CN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9" name="PA_文本框 2"/>
          <p:cNvSpPr txBox="1"/>
          <p:nvPr>
            <p:custDataLst>
              <p:tags r:id="rId5"/>
            </p:custDataLst>
          </p:nvPr>
        </p:nvSpPr>
        <p:spPr>
          <a:xfrm>
            <a:off x="3289107" y="6044417"/>
            <a:ext cx="718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特別指導：彰化師範大學數學系 施皓耀教授</a:t>
            </a:r>
          </a:p>
        </p:txBody>
      </p:sp>
    </p:spTree>
    <p:extLst>
      <p:ext uri="{BB962C8B-B14F-4D97-AF65-F5344CB8AC3E}">
        <p14:creationId xmlns:p14="http://schemas.microsoft.com/office/powerpoint/2010/main" val="3838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2"/>
              <p:cNvSpPr txBox="1">
                <a:spLocks/>
              </p:cNvSpPr>
              <p:nvPr/>
            </p:nvSpPr>
            <p:spPr>
              <a:xfrm>
                <a:off x="5912718" y="1863380"/>
                <a:ext cx="4113747" cy="164259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請用不同的例子來說明</a:t>
                </a:r>
                <a14:m>
                  <m:oMath xmlns:m="http://schemas.openxmlformats.org/officeDocument/2006/math">
                    <m:r>
                      <a:rPr lang="zh-TW" altLang="en-US" sz="4200" b="1" i="1" smtClean="0">
                        <a:solidFill>
                          <a:srgbClr val="0066FF"/>
                        </a:solidFill>
                        <a:latin typeface="Cambria Math"/>
                        <a:ea typeface="微軟正黑體" panose="020B0604030504040204" pitchFamily="34" charset="-120"/>
                      </a:rPr>
                      <m:t> </m:t>
                    </m:r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𝟕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𝟐</m:t>
                        </m:r>
                      </m:den>
                    </m:f>
                  </m:oMath>
                </a14:m>
                <a:endParaRPr lang="zh-TW" altLang="en-US" sz="4200" b="1" dirty="0">
                  <a:solidFill>
                    <a:srgbClr val="00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18" y="1863380"/>
                <a:ext cx="4113747" cy="1642594"/>
              </a:xfrm>
              <a:prstGeom prst="rect">
                <a:avLst/>
              </a:prstGeom>
              <a:blipFill rotWithShape="1">
                <a:blip r:embed="rId3"/>
                <a:stretch>
                  <a:fillRect l="-5778" t="-11152" r="-1185" b="-1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User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82" y="1405359"/>
            <a:ext cx="1135289" cy="2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生根(CA)\生根分享報告\簡報用小插圖\想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386493"/>
            <a:ext cx="2612572" cy="26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297705" y="3682555"/>
            <a:ext cx="3024491" cy="2692776"/>
            <a:chOff x="297705" y="3682555"/>
            <a:chExt cx="3024491" cy="2692776"/>
          </a:xfrm>
        </p:grpSpPr>
        <p:grpSp>
          <p:nvGrpSpPr>
            <p:cNvPr id="6" name="群組 5"/>
            <p:cNvGrpSpPr/>
            <p:nvPr/>
          </p:nvGrpSpPr>
          <p:grpSpPr>
            <a:xfrm>
              <a:off x="2434047" y="5440438"/>
              <a:ext cx="888149" cy="934893"/>
              <a:chOff x="3289907" y="5514189"/>
              <a:chExt cx="888149" cy="934893"/>
            </a:xfrm>
          </p:grpSpPr>
          <p:pic>
            <p:nvPicPr>
              <p:cNvPr id="16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44872">
                <a:off x="3289907" y="5939070"/>
                <a:ext cx="860092" cy="510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0299">
                <a:off x="3500478" y="5436689"/>
                <a:ext cx="600077" cy="7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群組 1"/>
            <p:cNvGrpSpPr/>
            <p:nvPr/>
          </p:nvGrpSpPr>
          <p:grpSpPr>
            <a:xfrm>
              <a:off x="297705" y="3682555"/>
              <a:ext cx="2301823" cy="1679567"/>
              <a:chOff x="755475" y="4168621"/>
              <a:chExt cx="2301823" cy="1679567"/>
            </a:xfrm>
          </p:grpSpPr>
          <p:pic>
            <p:nvPicPr>
              <p:cNvPr id="11" name="Picture 2" descr="C:\Users\user\Desktop\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14285">
                <a:off x="907301" y="4382326"/>
                <a:ext cx="918399" cy="448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C:\Users\user\Desktop\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93062">
                <a:off x="1575185" y="5200845"/>
                <a:ext cx="729871" cy="564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475" y="4973240"/>
                <a:ext cx="860092" cy="510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39102">
                <a:off x="2257762" y="4623831"/>
                <a:ext cx="683533" cy="641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:\Users\user\Desktop\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93643">
                <a:off x="1908445" y="4168621"/>
                <a:ext cx="743851" cy="562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0299">
                <a:off x="2379720" y="5024558"/>
                <a:ext cx="600077" cy="7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62873">
                <a:off x="1366700" y="4596696"/>
                <a:ext cx="755078" cy="600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00" name="Picture 4" descr="C:\Users\User\Desktop\夏威夷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34" y="4147750"/>
            <a:ext cx="2884033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7231859" y="3820411"/>
            <a:ext cx="4698884" cy="2483967"/>
            <a:chOff x="7231859" y="3820411"/>
            <a:chExt cx="4698884" cy="2483967"/>
          </a:xfrm>
        </p:grpSpPr>
        <p:pic>
          <p:nvPicPr>
            <p:cNvPr id="1026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59" y="4717562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59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259" y="4753398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020" y="4732439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259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021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43" y="3820411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手繪多邊形 2"/>
            <p:cNvSpPr/>
            <p:nvPr/>
          </p:nvSpPr>
          <p:spPr>
            <a:xfrm>
              <a:off x="10080171" y="4093029"/>
              <a:ext cx="1763486" cy="402771"/>
            </a:xfrm>
            <a:custGeom>
              <a:avLst/>
              <a:gdLst>
                <a:gd name="connsiteX0" fmla="*/ 0 w 1763486"/>
                <a:gd name="connsiteY0" fmla="*/ 0 h 402771"/>
                <a:gd name="connsiteX1" fmla="*/ 261258 w 1763486"/>
                <a:gd name="connsiteY1" fmla="*/ 402771 h 402771"/>
                <a:gd name="connsiteX2" fmla="*/ 1578429 w 1763486"/>
                <a:gd name="connsiteY2" fmla="*/ 402771 h 402771"/>
                <a:gd name="connsiteX3" fmla="*/ 1763486 w 1763486"/>
                <a:gd name="connsiteY3" fmla="*/ 43542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486" h="402771">
                  <a:moveTo>
                    <a:pt x="0" y="0"/>
                  </a:moveTo>
                  <a:lnTo>
                    <a:pt x="261258" y="402771"/>
                  </a:lnTo>
                  <a:lnTo>
                    <a:pt x="1578429" y="402771"/>
                  </a:lnTo>
                  <a:lnTo>
                    <a:pt x="1763486" y="43542"/>
                  </a:ln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10167257" y="5632748"/>
              <a:ext cx="1763486" cy="402771"/>
            </a:xfrm>
            <a:custGeom>
              <a:avLst/>
              <a:gdLst>
                <a:gd name="connsiteX0" fmla="*/ 0 w 1763486"/>
                <a:gd name="connsiteY0" fmla="*/ 0 h 402771"/>
                <a:gd name="connsiteX1" fmla="*/ 261258 w 1763486"/>
                <a:gd name="connsiteY1" fmla="*/ 402771 h 402771"/>
                <a:gd name="connsiteX2" fmla="*/ 1578429 w 1763486"/>
                <a:gd name="connsiteY2" fmla="*/ 402771 h 402771"/>
                <a:gd name="connsiteX3" fmla="*/ 1763486 w 1763486"/>
                <a:gd name="connsiteY3" fmla="*/ 43542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486" h="402771">
                  <a:moveTo>
                    <a:pt x="0" y="0"/>
                  </a:moveTo>
                  <a:lnTo>
                    <a:pt x="261258" y="402771"/>
                  </a:lnTo>
                  <a:lnTo>
                    <a:pt x="1578429" y="402771"/>
                  </a:lnTo>
                  <a:lnTo>
                    <a:pt x="1763486" y="43542"/>
                  </a:ln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Picture 2" descr="D:\vito\分享報告\簡報用小插圖\其他\ㄚ仙.png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70" y="1840928"/>
            <a:ext cx="5810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" y="5142838"/>
            <a:ext cx="3889433" cy="15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576931" y="1006209"/>
            <a:ext cx="6302840" cy="681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說說看，如何教下面的算式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C:\Users\User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28" y="2144485"/>
            <a:ext cx="5715347" cy="21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生根(CA)\生根分享報告\簡報用小插圖\想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47" y="4256314"/>
            <a:ext cx="3071495" cy="26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3309257" y="1561566"/>
            <a:ext cx="6085114" cy="1976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是 </a:t>
            </a:r>
            <a:r>
              <a:rPr lang="zh-TW" altLang="en-US" sz="5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的幾倍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User\Desktop\1050319\調查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593910" y="850440"/>
            <a:ext cx="1900860" cy="19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590800" y="2666987"/>
            <a:ext cx="2285999" cy="2569041"/>
            <a:chOff x="2590800" y="2666987"/>
            <a:chExt cx="2285999" cy="2569041"/>
          </a:xfrm>
        </p:grpSpPr>
        <p:sp>
          <p:nvSpPr>
            <p:cNvPr id="2" name="矩形 1"/>
            <p:cNvSpPr/>
            <p:nvPr/>
          </p:nvSpPr>
          <p:spPr>
            <a:xfrm>
              <a:off x="3526971" y="2666987"/>
              <a:ext cx="1349828" cy="805544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圖說文字 2"/>
            <p:cNvSpPr/>
            <p:nvPr/>
          </p:nvSpPr>
          <p:spPr>
            <a:xfrm>
              <a:off x="2590800" y="4354285"/>
              <a:ext cx="1959427" cy="881743"/>
            </a:xfrm>
            <a:prstGeom prst="wedgeRectCallout">
              <a:avLst>
                <a:gd name="adj1" fmla="val 29752"/>
                <a:gd name="adj2" fmla="val -142103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比較量</a:t>
              </a:r>
              <a:endPara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720444" y="2666987"/>
            <a:ext cx="2329541" cy="2667013"/>
            <a:chOff x="5720444" y="2666987"/>
            <a:chExt cx="2329541" cy="2667013"/>
          </a:xfrm>
        </p:grpSpPr>
        <p:sp>
          <p:nvSpPr>
            <p:cNvPr id="7" name="矩形 6"/>
            <p:cNvSpPr/>
            <p:nvPr/>
          </p:nvSpPr>
          <p:spPr>
            <a:xfrm>
              <a:off x="5720444" y="2666987"/>
              <a:ext cx="1349828" cy="805544"/>
            </a:xfrm>
            <a:prstGeom prst="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圖說文字 9"/>
            <p:cNvSpPr/>
            <p:nvPr/>
          </p:nvSpPr>
          <p:spPr>
            <a:xfrm>
              <a:off x="6090558" y="4452257"/>
              <a:ext cx="1959427" cy="881743"/>
            </a:xfrm>
            <a:prstGeom prst="wedgeRectCallout">
              <a:avLst>
                <a:gd name="adj1" fmla="val -38581"/>
                <a:gd name="adj2" fmla="val -151980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chemeClr val="bg1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基準量</a:t>
              </a:r>
              <a:endParaRPr lang="zh-TW" altLang="en-US" sz="4000" b="1" dirty="0">
                <a:solidFill>
                  <a:schemeClr val="bg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3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D:\vito\分享報告\簡報用小插圖\想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18" y="103506"/>
            <a:ext cx="2257714" cy="35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2"/>
              <p:cNvSpPr txBox="1">
                <a:spLocks/>
              </p:cNvSpPr>
              <p:nvPr/>
            </p:nvSpPr>
            <p:spPr>
              <a:xfrm>
                <a:off x="1774383" y="1398093"/>
                <a:ext cx="6302840" cy="46979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我們說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4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的比值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endParaRPr lang="en-US" altLang="zh-TW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  <a:p>
                <a:r>
                  <a:rPr lang="en-US" altLang="zh-TW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(1)</a:t>
                </a:r>
                <a:r>
                  <a:rPr lang="zh-TW" altLang="en-US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如何解釋</a:t>
                </a:r>
                <a:r>
                  <a:rPr lang="en-US" altLang="zh-TW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(2)</a:t>
                </a:r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有單位嗎</a:t>
                </a:r>
                <a:r>
                  <a:rPr lang="en-US" altLang="zh-TW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(3)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這個</a:t>
                </a:r>
                <a:r>
                  <a:rPr lang="zh-TW" alt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是比率還是比例</a:t>
                </a:r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zh-TW" altLang="en-US" sz="4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     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兩者有不同嗎</a:t>
                </a:r>
                <a:r>
                  <a:rPr lang="en-US" altLang="zh-TW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?</a:t>
                </a:r>
                <a:endParaRPr lang="zh-TW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6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83" y="1398093"/>
                <a:ext cx="6302840" cy="4697907"/>
              </a:xfrm>
              <a:prstGeom prst="rect">
                <a:avLst/>
              </a:prstGeom>
              <a:blipFill rotWithShape="1">
                <a:blip r:embed="rId4"/>
                <a:stretch>
                  <a:fillRect l="-3675" t="-389" r="-774" b="-46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vito\分享報告\簡報用小插圖\math\mat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22" y="4315279"/>
            <a:ext cx="253365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3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704594" y="473951"/>
            <a:ext cx="2021290" cy="2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592284" y="1779292"/>
            <a:ext cx="6694716" cy="2190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TW" altLang="en-US" sz="5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5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5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再</a:t>
            </a:r>
            <a:r>
              <a:rPr lang="zh-TW" altLang="en-US" sz="5000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en-US" altLang="zh-TW" sz="5000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zh-TW" altLang="en-US" sz="5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是 </a:t>
            </a:r>
            <a:r>
              <a:rPr lang="zh-TW" altLang="en-US" sz="5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的幾倍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2"/>
          <p:cNvSpPr txBox="1">
            <a:spLocks/>
          </p:cNvSpPr>
          <p:nvPr/>
        </p:nvSpPr>
        <p:spPr>
          <a:xfrm>
            <a:off x="3427200" y="4067985"/>
            <a:ext cx="62245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數字的作用是“倍”</a:t>
            </a:r>
            <a:endParaRPr lang="zh-TW" altLang="en-US" sz="5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562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30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的大小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2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3074" name="Picture 2" descr="C:\Users\user\Desktop\4.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069">
            <a:off x="348723" y="3909435"/>
            <a:ext cx="1152599" cy="10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4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900">
            <a:off x="9114511" y="5671237"/>
            <a:ext cx="1139118" cy="10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4.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863">
            <a:off x="3005281" y="5692958"/>
            <a:ext cx="1112157" cy="10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8982819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 descr="D:\vito\分享報告\簡報用小插圖\想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4" y="130875"/>
            <a:ext cx="2225429" cy="2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2"/>
              <p:cNvSpPr txBox="1">
                <a:spLocks/>
              </p:cNvSpPr>
              <p:nvPr/>
            </p:nvSpPr>
            <p:spPr>
              <a:xfrm>
                <a:off x="2852059" y="2486666"/>
                <a:ext cx="6302840" cy="105119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要怎麼說明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5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有多大</a:t>
                </a:r>
                <a:r>
                  <a:rPr lang="en-US" altLang="zh-TW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?</a:t>
                </a:r>
                <a:endParaRPr lang="zh-TW" altLang="en-US" sz="5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7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59" y="2486666"/>
                <a:ext cx="6302840" cy="1051192"/>
              </a:xfrm>
              <a:prstGeom prst="rect">
                <a:avLst/>
              </a:prstGeom>
              <a:blipFill rotWithShape="1">
                <a:blip r:embed="rId4"/>
                <a:stretch>
                  <a:fillRect l="-4642" t="-5814" r="-3288" b="-21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55" y="5192468"/>
            <a:ext cx="1382261" cy="15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95" y="4929555"/>
            <a:ext cx="22002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0" y="3537858"/>
            <a:ext cx="2873829" cy="27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esktop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2" y="5147949"/>
            <a:ext cx="1670028" cy="1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8982819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2"/>
              <p:cNvSpPr txBox="1">
                <a:spLocks/>
              </p:cNvSpPr>
              <p:nvPr/>
            </p:nvSpPr>
            <p:spPr>
              <a:xfrm>
                <a:off x="339724" y="135277"/>
                <a:ext cx="4441370" cy="105124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一樣大的分數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7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4" y="135277"/>
                <a:ext cx="4441370" cy="1051240"/>
              </a:xfrm>
              <a:prstGeom prst="rect">
                <a:avLst/>
              </a:prstGeom>
              <a:blipFill rotWithShape="1">
                <a:blip r:embed="rId3"/>
                <a:stretch>
                  <a:fillRect l="-4945" t="-1156" r="-824" b="-5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:\vito\分享報告\簡報用小插圖\想\11(png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439" y="4366733"/>
            <a:ext cx="1543503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群組 29"/>
          <p:cNvGrpSpPr/>
          <p:nvPr/>
        </p:nvGrpSpPr>
        <p:grpSpPr>
          <a:xfrm>
            <a:off x="445493" y="1399798"/>
            <a:ext cx="2945990" cy="1667826"/>
            <a:chOff x="445493" y="1399798"/>
            <a:chExt cx="2945990" cy="1667826"/>
          </a:xfrm>
        </p:grpSpPr>
        <p:sp>
          <p:nvSpPr>
            <p:cNvPr id="3" name="向右箭號 2"/>
            <p:cNvSpPr/>
            <p:nvPr/>
          </p:nvSpPr>
          <p:spPr>
            <a:xfrm>
              <a:off x="1643692" y="2133423"/>
              <a:ext cx="620486" cy="40063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2671483" y="1399798"/>
              <a:ext cx="720000" cy="1628568"/>
              <a:chOff x="4421094" y="1567546"/>
              <a:chExt cx="720000" cy="162856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421094" y="1567546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421094" y="2113975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421094" y="2656114"/>
                <a:ext cx="720000" cy="54000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45493" y="1439056"/>
              <a:ext cx="864000" cy="1628568"/>
              <a:chOff x="2263455" y="1439056"/>
              <a:chExt cx="864000" cy="162856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339657" y="1439056"/>
                <a:ext cx="720000" cy="1628568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 flipH="1" flipV="1">
                <a:off x="2263455" y="1979056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H="1" flipV="1">
                <a:off x="2263455" y="2527624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3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84" y="1982270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4778007" y="1347507"/>
            <a:ext cx="3017990" cy="1667826"/>
            <a:chOff x="4778007" y="1347507"/>
            <a:chExt cx="3017990" cy="1667826"/>
          </a:xfrm>
        </p:grpSpPr>
        <p:sp>
          <p:nvSpPr>
            <p:cNvPr id="21" name="向右箭號 20"/>
            <p:cNvSpPr/>
            <p:nvPr/>
          </p:nvSpPr>
          <p:spPr>
            <a:xfrm>
              <a:off x="5976206" y="2081132"/>
              <a:ext cx="620486" cy="40063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7003997" y="1347507"/>
              <a:ext cx="720000" cy="1628568"/>
              <a:chOff x="4421094" y="1567546"/>
              <a:chExt cx="720000" cy="162856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421094" y="1567546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21094" y="2113975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421094" y="2656114"/>
                <a:ext cx="720000" cy="54000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4778007" y="1386765"/>
              <a:ext cx="3017990" cy="1628568"/>
              <a:chOff x="2263455" y="1439056"/>
              <a:chExt cx="3017990" cy="162856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339657" y="1439056"/>
                <a:ext cx="720000" cy="1628568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" name="直線接點 27"/>
              <p:cNvCxnSpPr/>
              <p:nvPr/>
            </p:nvCxnSpPr>
            <p:spPr>
              <a:xfrm flipH="1" flipV="1">
                <a:off x="2263455" y="1979056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 flipH="1" flipV="1">
                <a:off x="2263455" y="2527624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/>
              <p:nvPr/>
            </p:nvCxnSpPr>
            <p:spPr>
              <a:xfrm flipH="1" flipV="1">
                <a:off x="4417445" y="1935500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 flipH="1" flipV="1">
                <a:off x="4417445" y="2484068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 flipH="1" flipV="1">
                <a:off x="2268584" y="2253340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 flipH="1" flipV="1">
                <a:off x="2263455" y="2759259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/>
              <p:nvPr/>
            </p:nvCxnSpPr>
            <p:spPr>
              <a:xfrm flipH="1" flipV="1">
                <a:off x="2268584" y="1730769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/>
              <p:nvPr/>
            </p:nvCxnSpPr>
            <p:spPr>
              <a:xfrm flipH="1" flipV="1">
                <a:off x="4417445" y="2755151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 flipH="1" flipV="1">
                <a:off x="4384787" y="2214253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 flipH="1" flipV="1">
                <a:off x="4411813" y="1683002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99" y="1982270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8982815" y="1314846"/>
            <a:ext cx="3039758" cy="1667826"/>
            <a:chOff x="8982815" y="1314846"/>
            <a:chExt cx="3039758" cy="1667826"/>
          </a:xfrm>
        </p:grpSpPr>
        <p:grpSp>
          <p:nvGrpSpPr>
            <p:cNvPr id="33" name="群組 32"/>
            <p:cNvGrpSpPr/>
            <p:nvPr/>
          </p:nvGrpSpPr>
          <p:grpSpPr>
            <a:xfrm>
              <a:off x="8982815" y="1314846"/>
              <a:ext cx="2945994" cy="1667826"/>
              <a:chOff x="8982815" y="1314846"/>
              <a:chExt cx="2945994" cy="1667826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982819" y="1314846"/>
                <a:ext cx="2945990" cy="1667826"/>
                <a:chOff x="445493" y="1399798"/>
                <a:chExt cx="2945990" cy="1667826"/>
              </a:xfrm>
            </p:grpSpPr>
            <p:sp>
              <p:nvSpPr>
                <p:cNvPr id="58" name="向右箭號 57"/>
                <p:cNvSpPr/>
                <p:nvPr/>
              </p:nvSpPr>
              <p:spPr>
                <a:xfrm>
                  <a:off x="1643692" y="2264055"/>
                  <a:ext cx="620486" cy="400630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59" name="群組 58"/>
                <p:cNvGrpSpPr/>
                <p:nvPr/>
              </p:nvGrpSpPr>
              <p:grpSpPr>
                <a:xfrm>
                  <a:off x="2671483" y="1399798"/>
                  <a:ext cx="720000" cy="1628568"/>
                  <a:chOff x="4421094" y="1567546"/>
                  <a:chExt cx="720000" cy="1628568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4421094" y="1567546"/>
                    <a:ext cx="720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4421094" y="2113975"/>
                    <a:ext cx="720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4421094" y="2656114"/>
                    <a:ext cx="720000" cy="540000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0" name="群組 59"/>
                <p:cNvGrpSpPr/>
                <p:nvPr/>
              </p:nvGrpSpPr>
              <p:grpSpPr>
                <a:xfrm>
                  <a:off x="445493" y="1439056"/>
                  <a:ext cx="864000" cy="1628568"/>
                  <a:chOff x="2263455" y="1439056"/>
                  <a:chExt cx="864000" cy="162856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2339657" y="1439056"/>
                    <a:ext cx="720000" cy="1628568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solidFill>
                      <a:srgbClr val="99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62" name="直線接點 61"/>
                  <p:cNvCxnSpPr/>
                  <p:nvPr/>
                </p:nvCxnSpPr>
                <p:spPr>
                  <a:xfrm flipH="1" flipV="1">
                    <a:off x="2263455" y="1979056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接點 62"/>
                  <p:cNvCxnSpPr/>
                  <p:nvPr/>
                </p:nvCxnSpPr>
                <p:spPr>
                  <a:xfrm flipH="1" flipV="1">
                    <a:off x="2263455" y="2527624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接點 66"/>
                  <p:cNvCxnSpPr/>
                  <p:nvPr/>
                </p:nvCxnSpPr>
                <p:spPr>
                  <a:xfrm flipH="1" flipV="1">
                    <a:off x="2263455" y="2710165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008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8" name="直線接點 67"/>
              <p:cNvCxnSpPr/>
              <p:nvPr/>
            </p:nvCxnSpPr>
            <p:spPr>
              <a:xfrm flipH="1" flipV="1">
                <a:off x="8982815" y="2799385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直線接點 68"/>
            <p:cNvCxnSpPr/>
            <p:nvPr/>
          </p:nvCxnSpPr>
          <p:spPr>
            <a:xfrm flipH="1" flipV="1">
              <a:off x="8993697" y="2264010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H="1" flipV="1">
              <a:off x="8993697" y="2089830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H="1" flipV="1">
              <a:off x="9015465" y="1719706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 flipV="1">
              <a:off x="9015465" y="1545526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群組 30"/>
            <p:cNvGrpSpPr/>
            <p:nvPr/>
          </p:nvGrpSpPr>
          <p:grpSpPr>
            <a:xfrm>
              <a:off x="11136809" y="1506464"/>
              <a:ext cx="885764" cy="1269217"/>
              <a:chOff x="11136809" y="1506464"/>
              <a:chExt cx="885764" cy="1269217"/>
            </a:xfrm>
          </p:grpSpPr>
          <p:cxnSp>
            <p:nvCxnSpPr>
              <p:cNvPr id="73" name="直線接點 72"/>
              <p:cNvCxnSpPr/>
              <p:nvPr/>
            </p:nvCxnSpPr>
            <p:spPr>
              <a:xfrm flipH="1" flipV="1">
                <a:off x="11136809" y="2769252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flipH="1" flipV="1">
                <a:off x="11136809" y="2595072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/>
              <p:nvPr/>
            </p:nvCxnSpPr>
            <p:spPr>
              <a:xfrm flipH="1" flipV="1">
                <a:off x="11147691" y="223583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/>
              <p:nvPr/>
            </p:nvCxnSpPr>
            <p:spPr>
              <a:xfrm flipH="1" flipV="1">
                <a:off x="11147691" y="206165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/>
              <p:nvPr/>
            </p:nvCxnSpPr>
            <p:spPr>
              <a:xfrm flipH="1" flipV="1">
                <a:off x="11158573" y="168064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 flipH="1" flipV="1">
                <a:off x="11158573" y="150646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005594" y="4093102"/>
                <a:ext cx="8852103" cy="1025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=</a:t>
                </a:r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  <m: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  <m: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(=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)</a:t>
                </a:r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 </a:t>
                </a:r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  <m: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  <m: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(=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𝟗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)=…</a:t>
                </a: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94" y="4093102"/>
                <a:ext cx="8852103" cy="1025922"/>
              </a:xfrm>
              <a:prstGeom prst="rect">
                <a:avLst/>
              </a:prstGeom>
              <a:blipFill rotWithShape="1">
                <a:blip r:embed="rId6"/>
                <a:stretch>
                  <a:fillRect r="-1653" b="-11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3693458" y="3234216"/>
            <a:ext cx="8329115" cy="935087"/>
            <a:chOff x="3693458" y="3234216"/>
            <a:chExt cx="8329115" cy="935087"/>
          </a:xfrm>
        </p:grpSpPr>
        <p:cxnSp>
          <p:nvCxnSpPr>
            <p:cNvPr id="79" name="弧形接點 78"/>
            <p:cNvCxnSpPr/>
            <p:nvPr/>
          </p:nvCxnSpPr>
          <p:spPr>
            <a:xfrm flipV="1">
              <a:off x="3693458" y="3516086"/>
              <a:ext cx="4221341" cy="533473"/>
            </a:xfrm>
            <a:prstGeom prst="curvedConnector3">
              <a:avLst>
                <a:gd name="adj1" fmla="val -27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弧形接點 87"/>
            <p:cNvCxnSpPr/>
            <p:nvPr/>
          </p:nvCxnSpPr>
          <p:spPr>
            <a:xfrm flipV="1">
              <a:off x="7187772" y="3782822"/>
              <a:ext cx="943857" cy="386481"/>
            </a:xfrm>
            <a:prstGeom prst="curvedConnector3">
              <a:avLst>
                <a:gd name="adj1" fmla="val -23813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標題 2"/>
            <p:cNvSpPr txBox="1">
              <a:spLocks/>
            </p:cNvSpPr>
            <p:nvPr/>
          </p:nvSpPr>
          <p:spPr>
            <a:xfrm>
              <a:off x="8109857" y="3234216"/>
              <a:ext cx="3912716" cy="7527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分越細拿</a:t>
              </a:r>
              <a:r>
                <a:rPr lang="zh-TW" altLang="en-US" sz="4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越</a:t>
              </a:r>
              <a:r>
                <a:rPr lang="zh-TW" altLang="en-US" sz="4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多份</a:t>
              </a:r>
              <a:endPara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擴分</a:t>
              </a:r>
              <a:r>
                <a:rPr lang="en-US" altLang="zh-TW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4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5316" y="5105400"/>
            <a:ext cx="7122456" cy="1180388"/>
            <a:chOff x="65316" y="5105400"/>
            <a:chExt cx="7122456" cy="1180388"/>
          </a:xfrm>
        </p:grpSpPr>
        <p:cxnSp>
          <p:nvCxnSpPr>
            <p:cNvPr id="93" name="弧形接點 92"/>
            <p:cNvCxnSpPr/>
            <p:nvPr/>
          </p:nvCxnSpPr>
          <p:spPr>
            <a:xfrm rot="10800000" flipV="1">
              <a:off x="2966430" y="5165653"/>
              <a:ext cx="4221342" cy="817501"/>
            </a:xfrm>
            <a:prstGeom prst="curvedConnector3">
              <a:avLst>
                <a:gd name="adj1" fmla="val -1317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弧形接點 93"/>
            <p:cNvCxnSpPr/>
            <p:nvPr/>
          </p:nvCxnSpPr>
          <p:spPr>
            <a:xfrm rot="10800000" flipV="1">
              <a:off x="3031483" y="5105400"/>
              <a:ext cx="822060" cy="506966"/>
            </a:xfrm>
            <a:prstGeom prst="curvedConnector3">
              <a:avLst>
                <a:gd name="adj1" fmla="val -25479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標題 2"/>
            <p:cNvSpPr txBox="1">
              <a:spLocks/>
            </p:cNvSpPr>
            <p:nvPr/>
          </p:nvSpPr>
          <p:spPr>
            <a:xfrm>
              <a:off x="65316" y="5533056"/>
              <a:ext cx="3276703" cy="7527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合併拿份數少</a:t>
              </a:r>
              <a:endParaRPr lang="en-US" altLang="zh-TW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endParaRPr>
            </a:p>
            <a:p>
              <a:pPr algn="ctr"/>
              <a:r>
                <a:rPr lang="zh-TW" altLang="en-US" sz="3800" b="1" dirty="0" smtClean="0">
                  <a:solidFill>
                    <a:srgbClr val="0066FF"/>
                  </a:solidFill>
                  <a:latin typeface="+mj-ea"/>
                </a:rPr>
                <a:t>約分</a:t>
              </a:r>
              <a:endParaRPr lang="zh-TW" altLang="en-US" sz="3800" b="1" dirty="0">
                <a:solidFill>
                  <a:srgbClr val="0066FF"/>
                </a:solidFill>
                <a:latin typeface="+mj-ea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5966492" y="542848"/>
            <a:ext cx="553998" cy="178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３分再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２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10213624" y="640737"/>
            <a:ext cx="553998" cy="178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３分再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３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1638784" y="1494823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1643692" y="2442666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１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5954382" y="2464441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２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10181018" y="2486227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３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7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2" grpId="0"/>
      <p:bldP spid="80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1848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2"/>
              <p:cNvSpPr txBox="1">
                <a:spLocks/>
              </p:cNvSpPr>
              <p:nvPr/>
            </p:nvSpPr>
            <p:spPr>
              <a:xfrm>
                <a:off x="3026230" y="1031025"/>
                <a:ext cx="3439885" cy="157066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6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𝟏𝟎𝟓</m:t>
                        </m:r>
                      </m:num>
                      <m:den>
                        <m:r>
                          <a:rPr lang="en-US" altLang="zh-TW" sz="6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 有</a:t>
                </a:r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多</a:t>
                </a:r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大</a:t>
                </a:r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?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6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30" y="1031025"/>
                <a:ext cx="3439885" cy="1570660"/>
              </a:xfrm>
              <a:prstGeom prst="rect">
                <a:avLst/>
              </a:prstGeom>
              <a:blipFill rotWithShape="1">
                <a:blip r:embed="rId3"/>
                <a:stretch>
                  <a:fillRect r="-47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生根(CA)\生根分享報告\簡報用小插圖\想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04" y="217816"/>
            <a:ext cx="2790572" cy="29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生根(CA)\生根分享報告\簡報用小插圖\math\math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4097924"/>
            <a:ext cx="2688769" cy="26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標題 2"/>
              <p:cNvSpPr txBox="1">
                <a:spLocks/>
              </p:cNvSpPr>
              <p:nvPr/>
            </p:nvSpPr>
            <p:spPr>
              <a:xfrm>
                <a:off x="816429" y="2798310"/>
                <a:ext cx="9296400" cy="13311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𝟏𝟎𝟓</m:t>
                        </m:r>
                      </m:num>
                      <m:den>
                        <m:r>
                          <a:rPr lang="en-US" altLang="zh-TW" sz="5000" b="1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𝟏𝟕𝟓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𝟐𝟏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𝟑𝟓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zh-TW" altLang="en-US" sz="5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>
          <p:sp>
            <p:nvSpPr>
              <p:cNvPr id="10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2798310"/>
                <a:ext cx="9296400" cy="1331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標題 2"/>
          <p:cNvSpPr txBox="1">
            <a:spLocks/>
          </p:cNvSpPr>
          <p:nvPr/>
        </p:nvSpPr>
        <p:spPr>
          <a:xfrm>
            <a:off x="1417248" y="4398075"/>
            <a:ext cx="62245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因數、倍數、分解、質數</a:t>
            </a:r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1417248" y="5406521"/>
            <a:ext cx="5974152" cy="87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1</a:t>
            </a:r>
            <a:r>
              <a:rPr lang="zh-TW" altLang="en-US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為何不是質數</a:t>
            </a:r>
            <a:r>
              <a:rPr lang="en-US" altLang="zh-TW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?</a:t>
            </a:r>
            <a:endParaRPr lang="zh-TW" altLang="en-US" sz="5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70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9433870" y="857675"/>
            <a:ext cx="2018567" cy="20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43943" y="1561575"/>
            <a:ext cx="6683828" cy="3728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等值分數</a:t>
            </a:r>
            <a:endParaRPr lang="en-US" altLang="zh-TW" sz="4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ctr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分越細拿越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括分、倍數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 algn="ctr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拿份數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約分、因數</a:t>
            </a:r>
            <a: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質數是不能被分解的</a:t>
            </a:r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en-US" altLang="zh-TW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latin typeface="+mj-ea"/>
              </a:rPr>
              <a:t>1</a:t>
            </a:r>
            <a:r>
              <a:rPr lang="zh-TW" altLang="en-US" sz="4000" b="1" dirty="0" smtClean="0">
                <a:latin typeface="+mj-ea"/>
              </a:rPr>
              <a:t> 沒有分解的必要</a:t>
            </a:r>
            <a:endParaRPr lang="en-US" altLang="zh-TW" sz="4000" b="1" dirty="0">
              <a:latin typeface="+mj-ea"/>
            </a:endParaRPr>
          </a:p>
          <a:p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5"/>
          <p:cNvSpPr txBox="1"/>
          <p:nvPr/>
        </p:nvSpPr>
        <p:spPr>
          <a:xfrm>
            <a:off x="7196696" y="675064"/>
            <a:ext cx="366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分數的意義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4" name="组 67"/>
          <p:cNvGrpSpPr/>
          <p:nvPr/>
        </p:nvGrpSpPr>
        <p:grpSpPr>
          <a:xfrm>
            <a:off x="6416483" y="513170"/>
            <a:ext cx="714896" cy="842464"/>
            <a:chOff x="6528664" y="1618363"/>
            <a:chExt cx="714896" cy="842464"/>
          </a:xfrm>
        </p:grpSpPr>
        <p:sp>
          <p:nvSpPr>
            <p:cNvPr id="35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27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37" name="文本框 71"/>
          <p:cNvSpPr txBox="1"/>
          <p:nvPr/>
        </p:nvSpPr>
        <p:spPr>
          <a:xfrm>
            <a:off x="6262168" y="2812782"/>
            <a:ext cx="29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分數的大小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8" name="组 72"/>
          <p:cNvGrpSpPr/>
          <p:nvPr/>
        </p:nvGrpSpPr>
        <p:grpSpPr>
          <a:xfrm>
            <a:off x="5420062" y="2728023"/>
            <a:ext cx="714896" cy="842464"/>
            <a:chOff x="6528664" y="1618363"/>
            <a:chExt cx="714896" cy="842464"/>
          </a:xfrm>
        </p:grpSpPr>
        <p:sp>
          <p:nvSpPr>
            <p:cNvPr id="39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2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1" y="576943"/>
            <a:ext cx="3868739" cy="5781796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sp>
        <p:nvSpPr>
          <p:cNvPr id="42" name="文本框 79"/>
          <p:cNvSpPr txBox="1"/>
          <p:nvPr/>
        </p:nvSpPr>
        <p:spPr>
          <a:xfrm>
            <a:off x="7461842" y="412024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運算分數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43" name="组 80"/>
          <p:cNvGrpSpPr/>
          <p:nvPr/>
        </p:nvGrpSpPr>
        <p:grpSpPr>
          <a:xfrm>
            <a:off x="6580370" y="4023662"/>
            <a:ext cx="714896" cy="842464"/>
            <a:chOff x="6528664" y="1618363"/>
            <a:chExt cx="714896" cy="842464"/>
          </a:xfrm>
        </p:grpSpPr>
        <p:sp>
          <p:nvSpPr>
            <p:cNvPr id="4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smtClean="0">
                  <a:latin typeface="Arial"/>
                  <a:ea typeface="微软雅黑"/>
                  <a:cs typeface="DFPShaoNvW5-GB" charset="-122"/>
                  <a:sym typeface="Arial"/>
                </a:rPr>
                <a:t>3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60" name="文本框 79"/>
          <p:cNvSpPr txBox="1"/>
          <p:nvPr/>
        </p:nvSpPr>
        <p:spPr>
          <a:xfrm>
            <a:off x="6150709" y="568359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省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思</a:t>
            </a:r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與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問題交流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61" name="组 80"/>
          <p:cNvGrpSpPr/>
          <p:nvPr/>
        </p:nvGrpSpPr>
        <p:grpSpPr>
          <a:xfrm>
            <a:off x="5269237" y="5597905"/>
            <a:ext cx="714896" cy="842464"/>
            <a:chOff x="6528664" y="1618363"/>
            <a:chExt cx="714896" cy="842464"/>
          </a:xfrm>
        </p:grpSpPr>
        <p:sp>
          <p:nvSpPr>
            <p:cNvPr id="62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Arial"/>
                  <a:ea typeface="微软雅黑"/>
                  <a:cs typeface="DFPShaoNvW5-GB" charset="-122"/>
                  <a:sym typeface="Arial"/>
                </a:rPr>
                <a:t>4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870960" y="1293732"/>
            <a:ext cx="2248228" cy="563247"/>
            <a:chOff x="8275391" y="1266586"/>
            <a:chExt cx="2248225" cy="563247"/>
          </a:xfrm>
        </p:grpSpPr>
        <p:grpSp>
          <p:nvGrpSpPr>
            <p:cNvPr id="27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2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3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8" name="文本框 71"/>
            <p:cNvSpPr txBox="1"/>
            <p:nvPr/>
          </p:nvSpPr>
          <p:spPr>
            <a:xfrm>
              <a:off x="8902661" y="1266586"/>
              <a:ext cx="1620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平分東西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7705486" y="1687313"/>
            <a:ext cx="2966373" cy="563247"/>
            <a:chOff x="8275391" y="1266586"/>
            <a:chExt cx="2966369" cy="563247"/>
          </a:xfrm>
        </p:grpSpPr>
        <p:grpSp>
          <p:nvGrpSpPr>
            <p:cNvPr id="33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文本框 71"/>
            <p:cNvSpPr txBox="1"/>
            <p:nvPr/>
          </p:nvSpPr>
          <p:spPr>
            <a:xfrm>
              <a:off x="8902661" y="1266586"/>
              <a:ext cx="2339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誰是誰的幾倍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7674491" y="4789313"/>
            <a:ext cx="3458945" cy="563247"/>
            <a:chOff x="8275391" y="1266586"/>
            <a:chExt cx="3458939" cy="563247"/>
          </a:xfrm>
        </p:grpSpPr>
        <p:grpSp>
          <p:nvGrpSpPr>
            <p:cNvPr id="46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8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2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71"/>
                <p:cNvSpPr txBox="1"/>
                <p:nvPr/>
              </p:nvSpPr>
              <p:spPr>
                <a:xfrm>
                  <a:off x="8902662" y="1266586"/>
                  <a:ext cx="28316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28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+</m:t>
                        </m:r>
                        <m:r>
                          <a:rPr kumimoji="1" lang="zh-TW" altLang="en-US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、－、</m:t>
                        </m:r>
                        <m:r>
                          <a:rPr kumimoji="1" lang="en-US" altLang="zh-TW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  <a:cs typeface="DFPShaoNvW5-GB" charset="-122"/>
                            <a:sym typeface="Arial"/>
                          </a:rPr>
                          <m:t>×</m:t>
                        </m:r>
                        <m:r>
                          <a:rPr kumimoji="1" lang="zh-TW" altLang="en-US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、</m:t>
                        </m:r>
                        <m:r>
                          <a:rPr kumimoji="1" lang="en-US" altLang="zh-TW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  <a:cs typeface="DFPShaoNvW5-GB" charset="-122"/>
                            <a:sym typeface="Arial"/>
                          </a:rPr>
                          <m:t>÷</m:t>
                        </m:r>
                      </m:oMath>
                    </m:oMathPara>
                  </a14:m>
                  <a:endParaRPr kumimoji="1" lang="zh-CN" alt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DFPShaoNvW5-GB" charset="-122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7" name="文本框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62" y="1266586"/>
                  <a:ext cx="2831668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群組 52"/>
          <p:cNvGrpSpPr/>
          <p:nvPr/>
        </p:nvGrpSpPr>
        <p:grpSpPr>
          <a:xfrm>
            <a:off x="8229012" y="2152864"/>
            <a:ext cx="2607300" cy="563247"/>
            <a:chOff x="8275391" y="1266586"/>
            <a:chExt cx="2607297" cy="563247"/>
          </a:xfrm>
        </p:grpSpPr>
        <p:grpSp>
          <p:nvGrpSpPr>
            <p:cNvPr id="54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56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7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5" name="文本框 71"/>
            <p:cNvSpPr txBox="1"/>
            <p:nvPr/>
          </p:nvSpPr>
          <p:spPr>
            <a:xfrm>
              <a:off x="8902661" y="1266586"/>
              <a:ext cx="1980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比率與比例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961436" y="3362441"/>
            <a:ext cx="2248228" cy="563247"/>
            <a:chOff x="8275391" y="1266586"/>
            <a:chExt cx="2248225" cy="563247"/>
          </a:xfrm>
        </p:grpSpPr>
        <p:grpSp>
          <p:nvGrpSpPr>
            <p:cNvPr id="59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65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66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4" name="文本框 71"/>
            <p:cNvSpPr txBox="1"/>
            <p:nvPr/>
          </p:nvSpPr>
          <p:spPr>
            <a:xfrm>
              <a:off x="8902661" y="1266586"/>
              <a:ext cx="1620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等值分數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38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42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30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的運算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3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4099" name="Picture 3" descr="C:\Users\user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01" y="5309742"/>
            <a:ext cx="2364921" cy="15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分數的加法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5042010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81" y="308300"/>
            <a:ext cx="2045518" cy="3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2"/>
              <p:cNvSpPr txBox="1">
                <a:spLocks/>
              </p:cNvSpPr>
              <p:nvPr/>
            </p:nvSpPr>
            <p:spPr>
              <a:xfrm>
                <a:off x="905780" y="1839650"/>
                <a:ext cx="1924505" cy="105124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TW" sz="48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)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80" y="1839650"/>
                <a:ext cx="1924505" cy="1051240"/>
              </a:xfrm>
              <a:prstGeom prst="rect">
                <a:avLst/>
              </a:prstGeom>
              <a:blipFill rotWithShape="1">
                <a:blip r:embed="rId5"/>
                <a:stretch>
                  <a:fillRect l="-11429" r="-6667" b="-87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830286" y="1447801"/>
            <a:ext cx="7620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弧形接點 3"/>
          <p:cNvCxnSpPr/>
          <p:nvPr/>
        </p:nvCxnSpPr>
        <p:spPr>
          <a:xfrm flipV="1">
            <a:off x="3614058" y="1315230"/>
            <a:ext cx="914399" cy="84013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4626429" y="362730"/>
            <a:ext cx="1153885" cy="1905000"/>
            <a:chOff x="4626429" y="362730"/>
            <a:chExt cx="1153885" cy="1905000"/>
          </a:xfrm>
        </p:grpSpPr>
        <p:sp>
          <p:nvSpPr>
            <p:cNvPr id="10" name="矩形 9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7" name="弧形接點 16"/>
          <p:cNvCxnSpPr/>
          <p:nvPr/>
        </p:nvCxnSpPr>
        <p:spPr>
          <a:xfrm>
            <a:off x="3614058" y="2512660"/>
            <a:ext cx="914399" cy="840132"/>
          </a:xfrm>
          <a:prstGeom prst="curvedConnector3">
            <a:avLst>
              <a:gd name="adj1" fmla="val 50000"/>
            </a:avLst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4561112" y="2400292"/>
            <a:ext cx="1164775" cy="1905000"/>
            <a:chOff x="4561112" y="2400292"/>
            <a:chExt cx="1164775" cy="1905000"/>
          </a:xfrm>
        </p:grpSpPr>
        <p:sp>
          <p:nvSpPr>
            <p:cNvPr id="18" name="矩形 17"/>
            <p:cNvSpPr/>
            <p:nvPr/>
          </p:nvSpPr>
          <p:spPr>
            <a:xfrm>
              <a:off x="4789715" y="2400292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572002" y="3008928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11487" y="3672974"/>
              <a:ext cx="720000" cy="6120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61112" y="3629426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4" y="2062851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標題 2"/>
          <p:cNvSpPr txBox="1">
            <a:spLocks/>
          </p:cNvSpPr>
          <p:nvPr/>
        </p:nvSpPr>
        <p:spPr>
          <a:xfrm>
            <a:off x="6573612" y="1447801"/>
            <a:ext cx="3143864" cy="1774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2</a:t>
            </a:r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塊</a:t>
            </a:r>
            <a:r>
              <a:rPr lang="en-US" altLang="zh-TW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?</a:t>
            </a:r>
          </a:p>
          <a:p>
            <a:pPr>
              <a:lnSpc>
                <a:spcPts val="5500"/>
              </a:lnSpc>
            </a:pP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大塊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小塊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弧形箭號 (上彎) 20"/>
          <p:cNvSpPr/>
          <p:nvPr/>
        </p:nvSpPr>
        <p:spPr>
          <a:xfrm>
            <a:off x="2373085" y="3853543"/>
            <a:ext cx="5660571" cy="1273628"/>
          </a:xfrm>
          <a:prstGeom prst="curvedUpArrow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076" name="Picture 4" descr="D:\生根(CA)\生根分享報告\簡報用小插圖\想\faq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36" y="4571999"/>
            <a:ext cx="1436461" cy="14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分數的加法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66365" y="4793310"/>
            <a:ext cx="2686506" cy="1905000"/>
            <a:chOff x="1066365" y="4510274"/>
            <a:chExt cx="2686506" cy="190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標題 2"/>
                <p:cNvSpPr txBox="1">
                  <a:spLocks/>
                </p:cNvSpPr>
                <p:nvPr/>
              </p:nvSpPr>
              <p:spPr>
                <a:xfrm>
                  <a:off x="1066365" y="4902123"/>
                  <a:ext cx="1924505" cy="105124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altLang="zh-TW" sz="4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4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4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48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altLang="zh-TW" sz="4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</a:rPr>
                    <a:t>)</a:t>
                  </a:r>
                  <a:endPara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endParaRPr>
                </a:p>
              </p:txBody>
            </p:sp>
          </mc:Choice>
          <mc:Fallback xmlns="">
            <p:sp>
              <p:nvSpPr>
                <p:cNvPr id="5" name="標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65" y="4902123"/>
                  <a:ext cx="1924505" cy="10512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92" r="-6329" b="-80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矩形 1"/>
            <p:cNvSpPr/>
            <p:nvPr/>
          </p:nvSpPr>
          <p:spPr>
            <a:xfrm>
              <a:off x="2990871" y="4510274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77435" y="952326"/>
            <a:ext cx="1153885" cy="1905000"/>
            <a:chOff x="4626429" y="362730"/>
            <a:chExt cx="1153885" cy="1905000"/>
          </a:xfrm>
        </p:grpSpPr>
        <p:sp>
          <p:nvSpPr>
            <p:cNvPr id="10" name="矩形 9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0031584" y="990381"/>
            <a:ext cx="1164775" cy="1905000"/>
            <a:chOff x="4561112" y="2400292"/>
            <a:chExt cx="1164775" cy="1905000"/>
          </a:xfrm>
        </p:grpSpPr>
        <p:sp>
          <p:nvSpPr>
            <p:cNvPr id="18" name="矩形 17"/>
            <p:cNvSpPr/>
            <p:nvPr/>
          </p:nvSpPr>
          <p:spPr>
            <a:xfrm>
              <a:off x="4789715" y="2400292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572002" y="3008928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11487" y="3629426"/>
              <a:ext cx="720000" cy="661274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61112" y="3629426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標題 2"/>
          <p:cNvSpPr txBox="1">
            <a:spLocks/>
          </p:cNvSpPr>
          <p:nvPr/>
        </p:nvSpPr>
        <p:spPr>
          <a:xfrm>
            <a:off x="8909403" y="6298902"/>
            <a:ext cx="3282597" cy="559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最小公倍數的需求</a:t>
            </a:r>
            <a:endParaRPr lang="zh-TW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623597" y="1023131"/>
            <a:ext cx="1153886" cy="1905000"/>
            <a:chOff x="4626428" y="362730"/>
            <a:chExt cx="1153886" cy="1905000"/>
          </a:xfrm>
        </p:grpSpPr>
        <p:sp>
          <p:nvSpPr>
            <p:cNvPr id="35" name="矩形 34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4626429" y="672973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4626428" y="998535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4626429" y="1652687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4626428" y="1978249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2084544" y="1094441"/>
            <a:ext cx="1545914" cy="1140065"/>
            <a:chOff x="2084544" y="1094441"/>
            <a:chExt cx="1545914" cy="1140065"/>
          </a:xfrm>
        </p:grpSpPr>
        <p:pic>
          <p:nvPicPr>
            <p:cNvPr id="29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459" y="1629668"/>
              <a:ext cx="1230084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標題 2"/>
            <p:cNvSpPr txBox="1">
              <a:spLocks/>
            </p:cNvSpPr>
            <p:nvPr/>
          </p:nvSpPr>
          <p:spPr>
            <a:xfrm>
              <a:off x="2084544" y="1094441"/>
              <a:ext cx="1545914" cy="5590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600" b="1" dirty="0" smtClean="0">
                  <a:solidFill>
                    <a:srgbClr val="FF66FF"/>
                  </a:solidFill>
                  <a:latin typeface="+mj-ea"/>
                </a:rPr>
                <a:t>再</a:t>
              </a:r>
              <a:r>
                <a:rPr lang="en-US" altLang="zh-TW" sz="3600" b="1" dirty="0" smtClean="0">
                  <a:solidFill>
                    <a:srgbClr val="FF66FF"/>
                  </a:solidFill>
                  <a:latin typeface="+mj-ea"/>
                </a:rPr>
                <a:t>3</a:t>
              </a:r>
              <a:r>
                <a:rPr lang="zh-TW" altLang="en-US" sz="3600" b="1" dirty="0" smtClean="0">
                  <a:solidFill>
                    <a:srgbClr val="FF66FF"/>
                  </a:solidFill>
                  <a:latin typeface="+mj-ea"/>
                </a:rPr>
                <a:t>分</a:t>
              </a:r>
              <a:endParaRPr lang="zh-TW" altLang="en-US" sz="3600" b="1" dirty="0">
                <a:solidFill>
                  <a:srgbClr val="FF66FF"/>
                </a:solidFill>
                <a:latin typeface="+mj-ea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505475" y="990381"/>
            <a:ext cx="1545914" cy="1260408"/>
            <a:chOff x="8505475" y="990381"/>
            <a:chExt cx="1545914" cy="1260408"/>
          </a:xfrm>
        </p:grpSpPr>
        <p:pic>
          <p:nvPicPr>
            <p:cNvPr id="24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143" y="1645951"/>
              <a:ext cx="1248579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標題 2"/>
            <p:cNvSpPr txBox="1">
              <a:spLocks/>
            </p:cNvSpPr>
            <p:nvPr/>
          </p:nvSpPr>
          <p:spPr>
            <a:xfrm>
              <a:off x="8505475" y="990381"/>
              <a:ext cx="1545914" cy="5590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600" b="1" dirty="0" smtClean="0">
                  <a:solidFill>
                    <a:srgbClr val="0099FF"/>
                  </a:solidFill>
                  <a:latin typeface="+mj-ea"/>
                </a:rPr>
                <a:t>再</a:t>
              </a:r>
              <a:r>
                <a:rPr lang="en-US" altLang="zh-TW" sz="3600" b="1" dirty="0" smtClean="0">
                  <a:solidFill>
                    <a:srgbClr val="0099FF"/>
                  </a:solidFill>
                  <a:latin typeface="+mj-ea"/>
                </a:rPr>
                <a:t>2</a:t>
              </a:r>
              <a:r>
                <a:rPr lang="zh-TW" altLang="en-US" sz="3600" b="1" dirty="0" smtClean="0">
                  <a:solidFill>
                    <a:srgbClr val="0099FF"/>
                  </a:solidFill>
                  <a:latin typeface="+mj-ea"/>
                </a:rPr>
                <a:t>分</a:t>
              </a:r>
              <a:endParaRPr lang="zh-TW" altLang="en-US" sz="3600" b="1" dirty="0">
                <a:solidFill>
                  <a:srgbClr val="0099FF"/>
                </a:solidFill>
                <a:latin typeface="+mj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標題 2"/>
              <p:cNvSpPr txBox="1">
                <a:spLocks/>
              </p:cNvSpPr>
              <p:nvPr/>
            </p:nvSpPr>
            <p:spPr>
              <a:xfrm>
                <a:off x="919632" y="2993226"/>
                <a:ext cx="4905649" cy="116477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49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2" y="2993226"/>
                <a:ext cx="4905649" cy="11647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7201284" y="1023131"/>
            <a:ext cx="1225030" cy="1905000"/>
            <a:chOff x="7201284" y="1023131"/>
            <a:chExt cx="1225030" cy="1905000"/>
          </a:xfrm>
        </p:grpSpPr>
        <p:grpSp>
          <p:nvGrpSpPr>
            <p:cNvPr id="42" name="群組 41"/>
            <p:cNvGrpSpPr/>
            <p:nvPr/>
          </p:nvGrpSpPr>
          <p:grpSpPr>
            <a:xfrm>
              <a:off x="7201284" y="1023131"/>
              <a:ext cx="1164775" cy="1905000"/>
              <a:chOff x="4561112" y="2400292"/>
              <a:chExt cx="1164775" cy="190500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789715" y="2400292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接點 43"/>
              <p:cNvCxnSpPr/>
              <p:nvPr/>
            </p:nvCxnSpPr>
            <p:spPr>
              <a:xfrm>
                <a:off x="4572002" y="3008928"/>
                <a:ext cx="11538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/>
              <p:cNvSpPr/>
              <p:nvPr/>
            </p:nvSpPr>
            <p:spPr>
              <a:xfrm>
                <a:off x="4811487" y="3629426"/>
                <a:ext cx="720000" cy="661274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6" name="直線接點 45"/>
              <p:cNvCxnSpPr/>
              <p:nvPr/>
            </p:nvCxnSpPr>
            <p:spPr>
              <a:xfrm>
                <a:off x="4561112" y="3629426"/>
                <a:ext cx="11538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線接點 50"/>
            <p:cNvCxnSpPr/>
            <p:nvPr/>
          </p:nvCxnSpPr>
          <p:spPr>
            <a:xfrm>
              <a:off x="7223056" y="1322488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7223056" y="1953859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7272429" y="2595106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標題 2"/>
              <p:cNvSpPr txBox="1">
                <a:spLocks/>
              </p:cNvSpPr>
              <p:nvPr/>
            </p:nvSpPr>
            <p:spPr>
              <a:xfrm>
                <a:off x="6307318" y="2993226"/>
                <a:ext cx="5133267" cy="116477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4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318" y="2993226"/>
                <a:ext cx="5133267" cy="11647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>
            <a:off x="4963886" y="1333374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4963886" y="1658936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4963886" y="1953859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4963886" y="2285747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4963886" y="2595106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48" y="5443391"/>
            <a:ext cx="53819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4461801" y="4793310"/>
            <a:ext cx="2422460" cy="1930581"/>
            <a:chOff x="4461801" y="4510274"/>
            <a:chExt cx="2422460" cy="1930581"/>
          </a:xfrm>
        </p:grpSpPr>
        <p:grpSp>
          <p:nvGrpSpPr>
            <p:cNvPr id="60" name="群組 59"/>
            <p:cNvGrpSpPr/>
            <p:nvPr/>
          </p:nvGrpSpPr>
          <p:grpSpPr>
            <a:xfrm>
              <a:off x="4461801" y="4510274"/>
              <a:ext cx="1153886" cy="1905000"/>
              <a:chOff x="4626428" y="362730"/>
              <a:chExt cx="1153886" cy="190500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4789715" y="362730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2" name="直線接點 61"/>
              <p:cNvCxnSpPr/>
              <p:nvPr/>
            </p:nvCxnSpPr>
            <p:spPr>
              <a:xfrm>
                <a:off x="4626429" y="1315230"/>
                <a:ext cx="1153885" cy="0"/>
              </a:xfrm>
              <a:prstGeom prst="lin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4811487" y="1337002"/>
                <a:ext cx="720000" cy="900000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4" name="直線接點 63"/>
              <p:cNvCxnSpPr/>
              <p:nvPr/>
            </p:nvCxnSpPr>
            <p:spPr>
              <a:xfrm>
                <a:off x="4626429" y="672973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>
                <a:off x="4626428" y="998535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/>
              <p:nvPr/>
            </p:nvCxnSpPr>
            <p:spPr>
              <a:xfrm>
                <a:off x="4626429" y="1652687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4626428" y="1978249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群組 67"/>
            <p:cNvGrpSpPr/>
            <p:nvPr/>
          </p:nvGrpSpPr>
          <p:grpSpPr>
            <a:xfrm>
              <a:off x="5659231" y="4535855"/>
              <a:ext cx="1225030" cy="1905000"/>
              <a:chOff x="7201284" y="1023131"/>
              <a:chExt cx="1225030" cy="1905000"/>
            </a:xfrm>
          </p:grpSpPr>
          <p:grpSp>
            <p:nvGrpSpPr>
              <p:cNvPr id="69" name="群組 68"/>
              <p:cNvGrpSpPr/>
              <p:nvPr/>
            </p:nvGrpSpPr>
            <p:grpSpPr>
              <a:xfrm>
                <a:off x="7201284" y="1023131"/>
                <a:ext cx="1164775" cy="1905000"/>
                <a:chOff x="4561112" y="2400292"/>
                <a:chExt cx="1164775" cy="1905000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4789715" y="2400292"/>
                  <a:ext cx="762000" cy="1905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4" name="直線接點 73"/>
                <p:cNvCxnSpPr/>
                <p:nvPr/>
              </p:nvCxnSpPr>
              <p:spPr>
                <a:xfrm>
                  <a:off x="4572002" y="3008928"/>
                  <a:ext cx="115388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矩形 74"/>
                <p:cNvSpPr/>
                <p:nvPr/>
              </p:nvSpPr>
              <p:spPr>
                <a:xfrm>
                  <a:off x="4811487" y="3629426"/>
                  <a:ext cx="720000" cy="661274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6" name="直線接點 75"/>
                <p:cNvCxnSpPr/>
                <p:nvPr/>
              </p:nvCxnSpPr>
              <p:spPr>
                <a:xfrm>
                  <a:off x="4561112" y="3629426"/>
                  <a:ext cx="115388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直線接點 69"/>
              <p:cNvCxnSpPr/>
              <p:nvPr/>
            </p:nvCxnSpPr>
            <p:spPr>
              <a:xfrm>
                <a:off x="7223056" y="1322488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>
                <a:off x="7223056" y="1953859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/>
              <p:nvPr/>
            </p:nvCxnSpPr>
            <p:spPr>
              <a:xfrm>
                <a:off x="7272429" y="2595106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7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18" y="5478429"/>
            <a:ext cx="53819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群組 77"/>
          <p:cNvGrpSpPr/>
          <p:nvPr/>
        </p:nvGrpSpPr>
        <p:grpSpPr>
          <a:xfrm>
            <a:off x="7508374" y="4829777"/>
            <a:ext cx="1153885" cy="1905000"/>
            <a:chOff x="7233942" y="1023131"/>
            <a:chExt cx="1153885" cy="1905000"/>
          </a:xfrm>
        </p:grpSpPr>
        <p:grpSp>
          <p:nvGrpSpPr>
            <p:cNvPr id="79" name="群組 78"/>
            <p:cNvGrpSpPr/>
            <p:nvPr/>
          </p:nvGrpSpPr>
          <p:grpSpPr>
            <a:xfrm>
              <a:off x="7233942" y="1023131"/>
              <a:ext cx="1153885" cy="1905000"/>
              <a:chOff x="4593770" y="2400292"/>
              <a:chExt cx="1153885" cy="190500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4789715" y="2400292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4811487" y="2744788"/>
                <a:ext cx="720000" cy="1535026"/>
              </a:xfrm>
              <a:prstGeom prst="rect">
                <a:avLst/>
              </a:prstGeom>
              <a:pattFill prst="ltDnDiag">
                <a:fgClr>
                  <a:srgbClr val="008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4" name="直線接點 83"/>
              <p:cNvCxnSpPr/>
              <p:nvPr/>
            </p:nvCxnSpPr>
            <p:spPr>
              <a:xfrm>
                <a:off x="4593770" y="3008928"/>
                <a:ext cx="11538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>
                <a:off x="4593770" y="3629426"/>
                <a:ext cx="11538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線接點 79"/>
            <p:cNvCxnSpPr/>
            <p:nvPr/>
          </p:nvCxnSpPr>
          <p:spPr>
            <a:xfrm>
              <a:off x="7233942" y="1322488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>
              <a:off x="7233942" y="1953859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7233942" y="2595106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D:\生根(CA)\生根分享報告\簡報用小插圖\math\math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28" y="4887001"/>
            <a:ext cx="1677462" cy="13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2084545" y="3849843"/>
            <a:ext cx="5619774" cy="1124936"/>
            <a:chOff x="2084545" y="3566807"/>
            <a:chExt cx="5619774" cy="1124936"/>
          </a:xfrm>
        </p:grpSpPr>
        <p:sp>
          <p:nvSpPr>
            <p:cNvPr id="12" name="弧形箭號 (下彎) 11"/>
            <p:cNvSpPr/>
            <p:nvPr/>
          </p:nvSpPr>
          <p:spPr>
            <a:xfrm>
              <a:off x="2084545" y="3962400"/>
              <a:ext cx="5619774" cy="729343"/>
            </a:xfrm>
            <a:prstGeom prst="curvedDownArrow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矩形 14"/>
                <p:cNvSpPr/>
                <p:nvPr/>
              </p:nvSpPr>
              <p:spPr>
                <a:xfrm>
                  <a:off x="4762001" y="3566807"/>
                  <a:ext cx="1936749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TW" sz="3000" b="1" i="1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zh-TW" altLang="en-US" sz="30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mc:Choice>
          <mc:Fallback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001" y="3566807"/>
                  <a:ext cx="1936749" cy="9690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字方塊 16"/>
          <p:cNvSpPr txBox="1"/>
          <p:nvPr/>
        </p:nvSpPr>
        <p:spPr>
          <a:xfrm>
            <a:off x="5366860" y="838200"/>
            <a:ext cx="144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一樣大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3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3" y="54675"/>
            <a:ext cx="478760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短除法算最小公倍數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5042010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09" y="1088571"/>
            <a:ext cx="9177687" cy="36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917372" y="5098188"/>
            <a:ext cx="5040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計算哪裡有問題</a:t>
            </a:r>
            <a:r>
              <a:rPr lang="en-US" altLang="zh-TW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  <a:endParaRPr lang="zh-TW" alt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3" y="4002420"/>
            <a:ext cx="1848553" cy="24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7317304" y="54675"/>
            <a:ext cx="478760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短除法的紀錄演化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3158" y="390444"/>
            <a:ext cx="557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求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24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與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30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的最小公倍數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Picture 3" descr="C:\Users\User\Desktop\寫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976" y="5402988"/>
            <a:ext cx="1943450" cy="13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26" y="1246866"/>
            <a:ext cx="4241573" cy="7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64" y="2204811"/>
            <a:ext cx="8291804" cy="7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7" y="3135985"/>
            <a:ext cx="8233159" cy="9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" y="4283800"/>
            <a:ext cx="7815942" cy="19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54" y="2466733"/>
            <a:ext cx="1979036" cy="11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93" y="3702548"/>
            <a:ext cx="1944750" cy="11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741262" y="738404"/>
            <a:ext cx="1822053" cy="18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382895" y="1838646"/>
            <a:ext cx="6269393" cy="2901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500"/>
              </a:lnSpc>
            </a:pP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加法、減法</a:t>
            </a:r>
            <a:endParaRPr lang="en-US" altLang="zh-TW" sz="42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分成</a:t>
            </a:r>
            <a:r>
              <a:rPr lang="zh-TW" alt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一樣大才能一起算</a:t>
            </a:r>
            <a:endParaRPr lang="en-US" altLang="zh-TW" sz="4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異分母要先通分</a:t>
            </a:r>
            <a:endParaRPr lang="en-US" altLang="zh-TW" sz="4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>
                <a:solidFill>
                  <a:prstClr val="black"/>
                </a:solidFill>
                <a:latin typeface="+mn-ea"/>
                <a:ea typeface="+mn-ea"/>
              </a:rPr>
              <a:t>短</a:t>
            </a:r>
            <a:r>
              <a:rPr lang="zh-TW" altLang="en-US" sz="4200" b="1" dirty="0" smtClean="0">
                <a:solidFill>
                  <a:prstClr val="black"/>
                </a:solidFill>
                <a:latin typeface="+mn-ea"/>
                <a:ea typeface="+mn-ea"/>
              </a:rPr>
              <a:t>除法的演進過程</a:t>
            </a:r>
            <a:endParaRPr lang="zh-TW" altLang="en-US" sz="42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5" y="3362004"/>
            <a:ext cx="1992099" cy="3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7" y="2499333"/>
            <a:ext cx="827685" cy="19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2521620" y="1083092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怎麼讀</a:t>
            </a:r>
            <a:r>
              <a:rPr lang="en-US" altLang="zh-TW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6971311" y="267817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連連看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2123767" y="2372510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三分，之二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123766" y="3842081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三分之，二</a:t>
            </a:r>
            <a:endParaRPr lang="zh-TW" altLang="en-US" sz="4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左大括弧 1"/>
          <p:cNvSpPr/>
          <p:nvPr/>
        </p:nvSpPr>
        <p:spPr>
          <a:xfrm>
            <a:off x="1568595" y="2708279"/>
            <a:ext cx="379948" cy="1469571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7" descr="C:\Users\User\Desktop\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11" y="1111123"/>
            <a:ext cx="3672000" cy="14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1" y="2600458"/>
            <a:ext cx="2448000" cy="14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36" y="4111042"/>
            <a:ext cx="2448000" cy="27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左大括弧 18"/>
          <p:cNvSpPr/>
          <p:nvPr/>
        </p:nvSpPr>
        <p:spPr>
          <a:xfrm>
            <a:off x="5541880" y="1892433"/>
            <a:ext cx="379948" cy="3691938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109488" y="1386463"/>
            <a:ext cx="1244919" cy="1537793"/>
            <a:chOff x="1109488" y="1386463"/>
            <a:chExt cx="1244919" cy="1537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109488" y="1386463"/>
                  <a:ext cx="535305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>
                                <a:solidFill>
                                  <a:srgbClr val="00B0F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9488" y="1386463"/>
                  <a:ext cx="535305" cy="15377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C:\Users\user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32" y="1547133"/>
              <a:ext cx="600075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8" y="2144473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547133"/>
            <a:ext cx="619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125685" y="1058776"/>
            <a:ext cx="653144" cy="1401395"/>
            <a:chOff x="4125685" y="1058776"/>
            <a:chExt cx="653144" cy="1401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125685" y="1058776"/>
                  <a:ext cx="535305" cy="1133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kern="10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600" kern="100">
                    <a:solidFill>
                      <a:srgbClr val="FF0000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25685" y="1058776"/>
                  <a:ext cx="535305" cy="11330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向右箭號 1"/>
            <p:cNvSpPr/>
            <p:nvPr/>
          </p:nvSpPr>
          <p:spPr>
            <a:xfrm>
              <a:off x="4125686" y="2209800"/>
              <a:ext cx="653143" cy="250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8" name="Picture 4" descr="C:\Users\user\Desktop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24" y="1547133"/>
            <a:ext cx="590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725886" y="1625309"/>
            <a:ext cx="653143" cy="867290"/>
            <a:chOff x="5725886" y="1625309"/>
            <a:chExt cx="653143" cy="867290"/>
          </a:xfrm>
        </p:grpSpPr>
        <p:sp>
          <p:nvSpPr>
            <p:cNvPr id="15" name="向右箭號 14"/>
            <p:cNvSpPr/>
            <p:nvPr/>
          </p:nvSpPr>
          <p:spPr>
            <a:xfrm>
              <a:off x="5725886" y="2242228"/>
              <a:ext cx="653143" cy="250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364"/>
            <p:cNvSpPr txBox="1">
              <a:spLocks noChangeArrowheads="1"/>
            </p:cNvSpPr>
            <p:nvPr/>
          </p:nvSpPr>
          <p:spPr bwMode="auto">
            <a:xfrm>
              <a:off x="5784804" y="1625309"/>
              <a:ext cx="535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en-US" altLang="zh-TW" sz="3600" b="1" kern="100" smtClean="0">
                  <a:solidFill>
                    <a:srgbClr val="FF0000"/>
                  </a:solidFill>
                  <a:latin typeface="微软雅黑"/>
                  <a:cs typeface="Times New Roman"/>
                </a:rPr>
                <a:t>2</a:t>
              </a:r>
              <a:endParaRPr lang="zh-TW" altLang="en-US" sz="3600" b="1" kern="100">
                <a:solidFill>
                  <a:srgbClr val="FF0000"/>
                </a:solidFill>
                <a:latin typeface="微软雅黑"/>
                <a:cs typeface="Times New Roman"/>
              </a:endParaRPr>
            </a:p>
          </p:txBody>
        </p:sp>
      </p:grpSp>
      <p:pic>
        <p:nvPicPr>
          <p:cNvPr id="1029" name="Picture 5" descr="C:\Users\user\Desktop\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547133"/>
            <a:ext cx="12001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3887901" y="185062"/>
            <a:ext cx="3317762" cy="1156194"/>
            <a:chOff x="3887901" y="185062"/>
            <a:chExt cx="3317762" cy="1156194"/>
          </a:xfrm>
        </p:grpSpPr>
        <p:sp>
          <p:nvSpPr>
            <p:cNvPr id="3" name="弧形箭號 (下彎) 2"/>
            <p:cNvSpPr/>
            <p:nvPr/>
          </p:nvSpPr>
          <p:spPr>
            <a:xfrm>
              <a:off x="3887901" y="720770"/>
              <a:ext cx="3221945" cy="620486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3887901" y="185062"/>
                  <a:ext cx="3317762" cy="95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000" b="1" i="1" kern="100">
                                <a:solidFill>
                                  <a:srgbClr val="00B0F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=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𝟏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3000" b="1" i="1" kern="10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oMath>
                    </m:oMathPara>
                  </a14:m>
                  <a:endParaRPr lang="zh-TW" altLang="en-US" sz="3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7901" y="185062"/>
                  <a:ext cx="3317762" cy="95968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82" y="2119111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68" y="1594758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000627" y="4543316"/>
            <a:ext cx="1253799" cy="1537793"/>
            <a:chOff x="1000627" y="4543316"/>
            <a:chExt cx="1253799" cy="1537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000627" y="4543316"/>
                  <a:ext cx="535305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2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0627" y="4543316"/>
                  <a:ext cx="535305" cy="153779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1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401" y="4709509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44" y="5179435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user\Desktop\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32" y="4626412"/>
            <a:ext cx="5810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3934731" y="4623792"/>
            <a:ext cx="653143" cy="896702"/>
            <a:chOff x="3934731" y="4623792"/>
            <a:chExt cx="653143" cy="896702"/>
          </a:xfrm>
        </p:grpSpPr>
        <p:sp>
          <p:nvSpPr>
            <p:cNvPr id="26" name="向右箭號 25"/>
            <p:cNvSpPr/>
            <p:nvPr/>
          </p:nvSpPr>
          <p:spPr>
            <a:xfrm>
              <a:off x="3934731" y="5270123"/>
              <a:ext cx="653143" cy="2503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字方塊 364"/>
            <p:cNvSpPr txBox="1">
              <a:spLocks noChangeArrowheads="1"/>
            </p:cNvSpPr>
            <p:nvPr/>
          </p:nvSpPr>
          <p:spPr bwMode="auto">
            <a:xfrm>
              <a:off x="3989161" y="4623792"/>
              <a:ext cx="535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en-US" altLang="zh-TW" sz="3600" b="1" kern="100" smtClean="0">
                  <a:solidFill>
                    <a:srgbClr val="FF00FF"/>
                  </a:solidFill>
                  <a:latin typeface="微软雅黑"/>
                  <a:cs typeface="Times New Roman"/>
                </a:rPr>
                <a:t>2</a:t>
              </a:r>
              <a:endParaRPr lang="zh-TW" altLang="en-US" sz="3600" b="1" kern="100">
                <a:solidFill>
                  <a:srgbClr val="FF00FF"/>
                </a:solidFill>
                <a:latin typeface="微软雅黑"/>
                <a:cs typeface="Times New Roman"/>
              </a:endParaRPr>
            </a:p>
          </p:txBody>
        </p:sp>
      </p:grpSp>
      <p:pic>
        <p:nvPicPr>
          <p:cNvPr id="1032" name="Picture 8" descr="C:\Users\user\Desktop\8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24" y="4082903"/>
            <a:ext cx="6000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1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89" y="4100497"/>
            <a:ext cx="628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5458232" y="4046368"/>
            <a:ext cx="653143" cy="1474125"/>
            <a:chOff x="5458232" y="4046368"/>
            <a:chExt cx="653143" cy="1474125"/>
          </a:xfrm>
        </p:grpSpPr>
        <p:sp>
          <p:nvSpPr>
            <p:cNvPr id="29" name="向右箭號 28"/>
            <p:cNvSpPr/>
            <p:nvPr/>
          </p:nvSpPr>
          <p:spPr>
            <a:xfrm>
              <a:off x="5458232" y="5270122"/>
              <a:ext cx="653143" cy="2503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5489892" y="4046368"/>
                  <a:ext cx="535305" cy="1133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kern="10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600" kern="100">
                    <a:solidFill>
                      <a:srgbClr val="FF0000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5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9892" y="4046368"/>
                  <a:ext cx="535305" cy="113306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3625553" y="2920094"/>
            <a:ext cx="3221945" cy="1182716"/>
            <a:chOff x="3625553" y="2920094"/>
            <a:chExt cx="3221945" cy="1182716"/>
          </a:xfrm>
        </p:grpSpPr>
        <p:sp>
          <p:nvSpPr>
            <p:cNvPr id="36" name="弧形箭號 (下彎) 35"/>
            <p:cNvSpPr/>
            <p:nvPr/>
          </p:nvSpPr>
          <p:spPr>
            <a:xfrm>
              <a:off x="3625553" y="3482324"/>
              <a:ext cx="3221945" cy="620486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3668712" y="2920094"/>
                  <a:ext cx="3178786" cy="95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000" b="1" i="1" kern="10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=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𝟏</m:t>
                        </m:r>
                        <m:r>
                          <a:rPr lang="en-US" altLang="zh-TW" sz="3000" b="1" i="1" kern="100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3000" b="1" i="1" kern="100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7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68712" y="2920094"/>
                  <a:ext cx="3178786" cy="95968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6" name="Picture 12" descr="D:\vito\分享報告\簡報用小插圖\分數\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80" y="5520494"/>
            <a:ext cx="1231985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vito\分享報告\簡報用小插圖\分數\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68" y="4155911"/>
            <a:ext cx="1459593" cy="11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vito\分享報告\簡報用小插圖\分數\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3253">
            <a:off x="10221832" y="4973510"/>
            <a:ext cx="1890748" cy="18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vito\分享報告\簡報用小插圖\想\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2" y="2696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ito\分享報告\簡報用小插圖\想\11(png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67445"/>
            <a:ext cx="1855787" cy="29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 descr="D:\vito\分享報告\簡報用小插圖\math\math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79" y="4673235"/>
            <a:ext cx="3109232" cy="20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366713" y="621357"/>
            <a:ext cx="54564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cs typeface="Times New Roman"/>
              </a:rPr>
              <a:t>試看看你會怎麼教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cs typeface="Times New Roman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65388" y="2291419"/>
            <a:ext cx="3365778" cy="1644831"/>
            <a:chOff x="2887488" y="1999319"/>
            <a:chExt cx="3365778" cy="164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2887488" y="1999319"/>
                  <a:ext cx="3030712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den>
                        </m:f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=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7488" y="1999319"/>
                  <a:ext cx="3030712" cy="15377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D:\vito\分享報告\簡報用小插圖\想\Q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4" y="2056285"/>
              <a:ext cx="1212952" cy="158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D:\vito\分享報告\簡報用小插圖\分數\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5" y="5965058"/>
            <a:ext cx="2703512" cy="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vito\分享報告\簡報用小插圖\分數\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19" y="6003925"/>
            <a:ext cx="24384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112">
            <a:off x="7852763" y="881017"/>
            <a:ext cx="2471976" cy="25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63901" y="2639263"/>
            <a:ext cx="5934104" cy="143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分數乘分數</a:t>
            </a:r>
            <a:endParaRPr lang="en-US" altLang="zh-TW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500"/>
              </a:lnSpc>
            </a:pPr>
            <a:r>
              <a:rPr lang="zh-TW" altLang="en-US" sz="4800" b="1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再幾分</a:t>
            </a:r>
            <a:r>
              <a:rPr lang="zh-TW" altLang="en-US" sz="48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再幾</a:t>
            </a:r>
            <a:r>
              <a:rPr lang="zh-TW" altLang="en-US" sz="4800" b="1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倍取</a:t>
            </a:r>
            <a:endParaRPr lang="zh-TW" altLang="en-US" sz="4800" b="1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生根(CA)\生根分享報告\簡報用小插圖\想\q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1" y="1371600"/>
            <a:ext cx="9248468" cy="53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71"/>
          <p:cNvSpPr txBox="1"/>
          <p:nvPr/>
        </p:nvSpPr>
        <p:spPr>
          <a:xfrm>
            <a:off x="4038601" y="544286"/>
            <a:ext cx="4093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DFPShaoNvW5-GB" charset="-122"/>
                <a:sym typeface="Arial"/>
              </a:rPr>
              <a:t>分數動動腦</a:t>
            </a:r>
            <a:endParaRPr kumimoji="1" lang="zh-CN" altLang="en-US" sz="5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DFPShaoNvW5-GB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分數的除法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150812" y="190470"/>
            <a:ext cx="64023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怎麼談分數除以分數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364"/>
              <p:cNvSpPr txBox="1">
                <a:spLocks noChangeArrowheads="1"/>
              </p:cNvSpPr>
              <p:nvPr/>
            </p:nvSpPr>
            <p:spPr bwMode="auto">
              <a:xfrm>
                <a:off x="2079227" y="1581820"/>
                <a:ext cx="1783556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9227" y="1581820"/>
                <a:ext cx="1783556" cy="15377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:\vito\分享報告\簡報用小插圖\math\mat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3" y="481965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vito\分享報告\簡報用小插圖\想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1500"/>
            <a:ext cx="237066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15" y="2258773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64"/>
              <p:cNvSpPr txBox="1">
                <a:spLocks noChangeArrowheads="1"/>
              </p:cNvSpPr>
              <p:nvPr/>
            </p:nvSpPr>
            <p:spPr bwMode="auto">
              <a:xfrm>
                <a:off x="4733527" y="1629550"/>
                <a:ext cx="4364436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3527" y="1629550"/>
                <a:ext cx="4364436" cy="15377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733527" y="2590800"/>
            <a:ext cx="3923992" cy="576543"/>
            <a:chOff x="4733527" y="2590800"/>
            <a:chExt cx="3923992" cy="576543"/>
          </a:xfrm>
        </p:grpSpPr>
        <p:sp>
          <p:nvSpPr>
            <p:cNvPr id="3" name="矩形 2"/>
            <p:cNvSpPr/>
            <p:nvPr/>
          </p:nvSpPr>
          <p:spPr>
            <a:xfrm>
              <a:off x="4733527" y="2590800"/>
              <a:ext cx="1705373" cy="576543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52146" y="2590800"/>
              <a:ext cx="1705373" cy="576543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53201" y="3276600"/>
            <a:ext cx="5372099" cy="917154"/>
            <a:chOff x="6553201" y="3276600"/>
            <a:chExt cx="5372099" cy="917154"/>
          </a:xfrm>
        </p:grpSpPr>
        <p:cxnSp>
          <p:nvCxnSpPr>
            <p:cNvPr id="6" name="直線單箭頭接點 5"/>
            <p:cNvCxnSpPr/>
            <p:nvPr/>
          </p:nvCxnSpPr>
          <p:spPr>
            <a:xfrm flipH="1" flipV="1">
              <a:off x="6553201" y="3276600"/>
              <a:ext cx="2927175" cy="440432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 flipV="1">
              <a:off x="8657520" y="3276600"/>
              <a:ext cx="821443" cy="3937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標題 2"/>
            <p:cNvSpPr txBox="1">
              <a:spLocks/>
            </p:cNvSpPr>
            <p:nvPr/>
          </p:nvSpPr>
          <p:spPr>
            <a:xfrm>
              <a:off x="9385300" y="3522216"/>
              <a:ext cx="2540000" cy="6715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zh-TW" altLang="en-US" sz="3600" b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</a:rPr>
                <a:t>分一樣大塊</a:t>
              </a:r>
              <a:endParaRPr lang="zh-TW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465335" y="3607962"/>
            <a:ext cx="6389864" cy="861774"/>
            <a:chOff x="3465335" y="3607962"/>
            <a:chExt cx="6389864" cy="861774"/>
          </a:xfrm>
        </p:grpSpPr>
        <p:pic>
          <p:nvPicPr>
            <p:cNvPr id="24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335" y="3814890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247576" y="3607962"/>
                  <a:ext cx="5607623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(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𝟒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)÷(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altLang="zh-TW" sz="5000" b="1" i="1" kern="1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altLang="zh-TW" sz="5000" b="1" i="1" kern="1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)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7576" y="3607962"/>
                  <a:ext cx="5607623" cy="8617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群組 6"/>
          <p:cNvGrpSpPr/>
          <p:nvPr/>
        </p:nvGrpSpPr>
        <p:grpSpPr>
          <a:xfrm>
            <a:off x="3466350" y="4643613"/>
            <a:ext cx="3010650" cy="1537793"/>
            <a:chOff x="3466350" y="4643613"/>
            <a:chExt cx="3010650" cy="1537793"/>
          </a:xfrm>
        </p:grpSpPr>
        <p:pic>
          <p:nvPicPr>
            <p:cNvPr id="27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350" y="5256288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485568" y="4643613"/>
                  <a:ext cx="1991432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×</m:t>
                            </m:r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×</m:t>
                            </m:r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8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5568" y="4643613"/>
                  <a:ext cx="1991432" cy="15377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936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分數的除法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150812" y="190470"/>
            <a:ext cx="64023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怎麼談分數除以分數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>
          <a:xfrm>
            <a:off x="9385300" y="3709494"/>
            <a:ext cx="2540000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同時縮小</a:t>
            </a:r>
            <a:endParaRPr lang="zh-TW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364"/>
              <p:cNvSpPr txBox="1">
                <a:spLocks noChangeArrowheads="1"/>
              </p:cNvSpPr>
              <p:nvPr/>
            </p:nvSpPr>
            <p:spPr bwMode="auto">
              <a:xfrm>
                <a:off x="3329427" y="2245319"/>
                <a:ext cx="2459831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5000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427" y="2245319"/>
                <a:ext cx="2459831" cy="15377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C:\Users\User\Desktop\math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14" y="4762500"/>
            <a:ext cx="2570843" cy="19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56933" y="997617"/>
            <a:ext cx="7451545" cy="1593183"/>
            <a:chOff x="56933" y="997617"/>
            <a:chExt cx="7451545" cy="1593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477544" y="997620"/>
                  <a:ext cx="678656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77544" y="997620"/>
                  <a:ext cx="678656" cy="15377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1" descr="C:\Users\User\Desktop\1050319\調查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33" y="1004120"/>
              <a:ext cx="2063387" cy="158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6616700" y="997617"/>
                  <a:ext cx="891778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1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6700" y="997617"/>
                  <a:ext cx="891778" cy="15377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5595584" y="1428507"/>
                  <a:ext cx="768350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÷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2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5584" y="1428507"/>
                  <a:ext cx="768350" cy="8617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364"/>
              <p:cNvSpPr txBox="1">
                <a:spLocks noChangeArrowheads="1"/>
              </p:cNvSpPr>
              <p:nvPr/>
            </p:nvSpPr>
            <p:spPr bwMode="auto">
              <a:xfrm>
                <a:off x="5570184" y="2664957"/>
                <a:ext cx="76835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5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184" y="2664957"/>
                <a:ext cx="768350" cy="8617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364"/>
              <p:cNvSpPr txBox="1">
                <a:spLocks noChangeArrowheads="1"/>
              </p:cNvSpPr>
              <p:nvPr/>
            </p:nvSpPr>
            <p:spPr bwMode="auto">
              <a:xfrm>
                <a:off x="6427589" y="2690357"/>
                <a:ext cx="89177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589" y="2690357"/>
                <a:ext cx="891778" cy="8617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64"/>
              <p:cNvSpPr txBox="1">
                <a:spLocks noChangeArrowheads="1"/>
              </p:cNvSpPr>
              <p:nvPr/>
            </p:nvSpPr>
            <p:spPr bwMode="auto">
              <a:xfrm>
                <a:off x="3329427" y="3695854"/>
                <a:ext cx="2459831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5000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1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427" y="3695854"/>
                <a:ext cx="2459831" cy="153779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64"/>
              <p:cNvSpPr txBox="1">
                <a:spLocks noChangeArrowheads="1"/>
              </p:cNvSpPr>
              <p:nvPr/>
            </p:nvSpPr>
            <p:spPr bwMode="auto">
              <a:xfrm>
                <a:off x="5570184" y="4115492"/>
                <a:ext cx="76835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184" y="4115492"/>
                <a:ext cx="768350" cy="8617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64"/>
              <p:cNvSpPr txBox="1">
                <a:spLocks noChangeArrowheads="1"/>
              </p:cNvSpPr>
              <p:nvPr/>
            </p:nvSpPr>
            <p:spPr bwMode="auto">
              <a:xfrm>
                <a:off x="6427589" y="4115492"/>
                <a:ext cx="89177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5000" b="1" i="1" kern="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589" y="4115492"/>
                <a:ext cx="891778" cy="8617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弧形箭號 (左彎) 11"/>
          <p:cNvSpPr/>
          <p:nvPr/>
        </p:nvSpPr>
        <p:spPr>
          <a:xfrm>
            <a:off x="7620000" y="1656194"/>
            <a:ext cx="508000" cy="1541250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64"/>
              <p:cNvSpPr txBox="1">
                <a:spLocks noChangeArrowheads="1"/>
              </p:cNvSpPr>
              <p:nvPr/>
            </p:nvSpPr>
            <p:spPr bwMode="auto">
              <a:xfrm>
                <a:off x="8039100" y="2034032"/>
                <a:ext cx="1348014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4600" kern="100">
                  <a:solidFill>
                    <a:srgbClr val="FF00FF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9100" y="2034032"/>
                <a:ext cx="1348014" cy="80021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弧形箭號 (左彎) 34"/>
          <p:cNvSpPr/>
          <p:nvPr/>
        </p:nvSpPr>
        <p:spPr>
          <a:xfrm flipH="1">
            <a:off x="2963751" y="1758000"/>
            <a:ext cx="508000" cy="1541250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64"/>
              <p:cNvSpPr txBox="1">
                <a:spLocks noChangeArrowheads="1"/>
              </p:cNvSpPr>
              <p:nvPr/>
            </p:nvSpPr>
            <p:spPr bwMode="auto">
              <a:xfrm>
                <a:off x="1730037" y="2013032"/>
                <a:ext cx="1348014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4600" kern="100">
                  <a:solidFill>
                    <a:srgbClr val="FF00FF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0037" y="2013032"/>
                <a:ext cx="1348014" cy="8002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7501512" y="3351312"/>
            <a:ext cx="1767114" cy="1417632"/>
            <a:chOff x="7501512" y="3351312"/>
            <a:chExt cx="1767114" cy="1417632"/>
          </a:xfrm>
        </p:grpSpPr>
        <p:sp>
          <p:nvSpPr>
            <p:cNvPr id="37" name="弧形箭號 (左彎) 36"/>
            <p:cNvSpPr/>
            <p:nvPr/>
          </p:nvSpPr>
          <p:spPr>
            <a:xfrm>
              <a:off x="7501512" y="3506874"/>
              <a:ext cx="508000" cy="1255626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7920612" y="3351312"/>
                  <a:ext cx="1348014" cy="141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4600" b="1" i="1" kern="100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 kern="100">
                    <a:solidFill>
                      <a:srgbClr val="FF00FF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8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0612" y="3351312"/>
                  <a:ext cx="1348014" cy="14176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/>
          <p:cNvGrpSpPr/>
          <p:nvPr/>
        </p:nvGrpSpPr>
        <p:grpSpPr>
          <a:xfrm>
            <a:off x="1635697" y="3448408"/>
            <a:ext cx="1823914" cy="1417632"/>
            <a:chOff x="1635697" y="3448408"/>
            <a:chExt cx="1823914" cy="1417632"/>
          </a:xfrm>
        </p:grpSpPr>
        <p:sp>
          <p:nvSpPr>
            <p:cNvPr id="39" name="弧形箭號 (左彎) 38"/>
            <p:cNvSpPr/>
            <p:nvPr/>
          </p:nvSpPr>
          <p:spPr>
            <a:xfrm flipH="1">
              <a:off x="2951611" y="3649270"/>
              <a:ext cx="508000" cy="1205884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635697" y="3448408"/>
                  <a:ext cx="1348014" cy="141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4600" b="1" i="1" kern="100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 kern="100" dirty="0">
                    <a:solidFill>
                      <a:srgbClr val="FF00FF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0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5697" y="3448408"/>
                  <a:ext cx="1348014" cy="14176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群組 4"/>
          <p:cNvGrpSpPr/>
          <p:nvPr/>
        </p:nvGrpSpPr>
        <p:grpSpPr>
          <a:xfrm>
            <a:off x="3488516" y="5355253"/>
            <a:ext cx="2853646" cy="1422249"/>
            <a:chOff x="2335098" y="5246396"/>
            <a:chExt cx="2853646" cy="1422249"/>
          </a:xfrm>
        </p:grpSpPr>
        <p:pic>
          <p:nvPicPr>
            <p:cNvPr id="41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098" y="5741647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451537" y="5246396"/>
                  <a:ext cx="1737207" cy="1422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4600" b="1" i="1" kern="100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4600" b="1" i="1" kern="10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537" y="5246396"/>
                  <a:ext cx="1737207" cy="142224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標題 2"/>
          <p:cNvSpPr txBox="1">
            <a:spLocks/>
          </p:cNvSpPr>
          <p:nvPr/>
        </p:nvSpPr>
        <p:spPr>
          <a:xfrm>
            <a:off x="9385300" y="2140942"/>
            <a:ext cx="2540000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同時放大</a:t>
            </a:r>
            <a:endParaRPr lang="zh-TW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4529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5" grpId="0"/>
      <p:bldP spid="29" grpId="0"/>
      <p:bldP spid="31" grpId="0"/>
      <p:bldP spid="32" grpId="0"/>
      <p:bldP spid="33" grpId="0"/>
      <p:bldP spid="12" grpId="0" animBg="1"/>
      <p:bldP spid="34" grpId="0"/>
      <p:bldP spid="35" grpId="0" animBg="1"/>
      <p:bldP spid="3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9490176" y="676325"/>
            <a:ext cx="2104881" cy="21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548742" y="2078132"/>
            <a:ext cx="6993874" cy="3162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500"/>
              </a:lnSpc>
            </a:pPr>
            <a:r>
              <a:rPr lang="zh-TW" altLang="en-US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分數除以分數</a:t>
            </a:r>
            <a:endParaRPr lang="en-US" altLang="zh-TW" sz="4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通分分母</a:t>
            </a:r>
            <a:r>
              <a:rPr lang="en-US" altLang="zh-TW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一樣大</a:t>
            </a:r>
            <a:r>
              <a:rPr lang="en-US" altLang="zh-TW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比分子</a:t>
            </a:r>
            <a:endParaRPr lang="en-US" altLang="zh-TW" sz="4200" b="1" dirty="0" smtClean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prstClr val="black"/>
                </a:solidFill>
                <a:latin typeface="新細明體"/>
              </a:rPr>
              <a:t>把除數變成</a:t>
            </a:r>
            <a:r>
              <a:rPr lang="en-US" altLang="zh-TW" sz="4200" b="1" dirty="0" smtClean="0">
                <a:solidFill>
                  <a:prstClr val="black"/>
                </a:solidFill>
                <a:latin typeface="新細明體"/>
              </a:rPr>
              <a:t>1</a:t>
            </a: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cs"/>
              </a:rPr>
              <a:t>除以分數就是乘以倒數</a:t>
            </a:r>
            <a:endParaRPr lang="zh-TW" altLang="en-US" sz="4200" b="1" dirty="0">
              <a:solidFill>
                <a:prstClr val="black"/>
              </a:solidFill>
              <a:latin typeface="MisterEarl BT" panose="03080802020302020203" pitchFamily="66" charset="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2"/>
          <p:cNvSpPr txBox="1">
            <a:spLocks/>
          </p:cNvSpPr>
          <p:nvPr/>
        </p:nvSpPr>
        <p:spPr>
          <a:xfrm>
            <a:off x="3722080" y="599134"/>
            <a:ext cx="8112217" cy="128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數的</a:t>
            </a:r>
            <a:r>
              <a:rPr lang="zh-TW" alt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分再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smtClean="0">
                <a:latin typeface="+mj-ea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子是</a:t>
            </a:r>
            <a:r>
              <a:rPr lang="zh-TW" altLang="en-US" sz="4000" b="1" smtClean="0">
                <a:latin typeface="+mj-ea"/>
              </a:rPr>
              <a:t> </a:t>
            </a:r>
            <a:endParaRPr lang="en-US" altLang="zh-TW" sz="4000" b="1" smtClean="0">
              <a:latin typeface="+mj-ea"/>
            </a:endParaRPr>
          </a:p>
          <a:p>
            <a:r>
              <a:rPr lang="zh-TW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                 分母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的幾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倍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、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比值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" y="1908574"/>
            <a:ext cx="2959433" cy="3867439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1100144">
            <a:off x="802609" y="639217"/>
            <a:ext cx="2255167" cy="583500"/>
            <a:chOff x="8494" y="734723"/>
            <a:chExt cx="2255167" cy="583500"/>
          </a:xfrm>
        </p:grpSpPr>
        <p:sp>
          <p:nvSpPr>
            <p:cNvPr id="13" name="文本框 415"/>
            <p:cNvSpPr txBox="1"/>
            <p:nvPr/>
          </p:nvSpPr>
          <p:spPr>
            <a:xfrm>
              <a:off x="8494" y="79500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脈絡省思</a:t>
              </a:r>
              <a:endParaRPr lang="zh-CN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4" name="组合 416"/>
            <p:cNvGrpSpPr/>
            <p:nvPr/>
          </p:nvGrpSpPr>
          <p:grpSpPr>
            <a:xfrm>
              <a:off x="1626808" y="734723"/>
              <a:ext cx="636853" cy="393183"/>
              <a:chOff x="3610120" y="261689"/>
              <a:chExt cx="636853" cy="393183"/>
            </a:xfrm>
          </p:grpSpPr>
          <p:pic>
            <p:nvPicPr>
              <p:cNvPr id="15" name="图片 417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6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17" name="標題 2"/>
          <p:cNvSpPr txBox="1">
            <a:spLocks/>
          </p:cNvSpPr>
          <p:nvPr/>
        </p:nvSpPr>
        <p:spPr>
          <a:xfrm>
            <a:off x="3666114" y="1905844"/>
            <a:ext cx="8112217" cy="1240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等值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分數、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因</a:t>
            </a:r>
            <a:r>
              <a:rPr lang="zh-TW" alt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倍</a:t>
            </a:r>
            <a:endParaRPr lang="en-US" altLang="zh-TW" sz="400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r>
              <a:rPr lang="zh-TW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                 數</a:t>
            </a:r>
            <a:r>
              <a:rPr lang="zh-TW" alt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分解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smtClean="0">
                <a:latin typeface="+mj-ea"/>
              </a:rPr>
              <a:t>質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數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3677000" y="3171437"/>
            <a:ext cx="8253733" cy="1160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大塊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</a:t>
            </a:r>
            <a:r>
              <a:rPr lang="zh-TW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一起算</a:t>
            </a:r>
            <a:endParaRPr lang="en-US" altLang="zh-TW" sz="3600" b="1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最</a:t>
            </a:r>
            <a:r>
              <a:rPr lang="zh-TW" alt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小公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sz="3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數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>
          <a:xfrm>
            <a:off x="3666114" y="4440771"/>
            <a:ext cx="8253733" cy="644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數乘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分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600" b="1" smtClean="0">
                <a:latin typeface="+mj-ea"/>
              </a:rPr>
              <a:t>幾等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幾倍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4" name="標題 2"/>
          <p:cNvSpPr txBox="1">
            <a:spLocks/>
          </p:cNvSpPr>
          <p:nvPr/>
        </p:nvSpPr>
        <p:spPr>
          <a:xfrm>
            <a:off x="3671557" y="5302535"/>
            <a:ext cx="8253733" cy="1120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除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比</a:t>
            </a:r>
            <a:r>
              <a:rPr lang="zh-TW" alt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塊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數、</a:t>
            </a:r>
            <a:endParaRPr lang="en-US" altLang="zh-TW" sz="3600" b="1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r>
              <a:rPr lang="zh-TW" altLang="en-US" sz="3600" b="1">
                <a:solidFill>
                  <a:schemeClr val="bg1">
                    <a:lumMod val="50000"/>
                  </a:schemeClr>
                </a:solidFill>
                <a:latin typeface="+mj-ea"/>
              </a:rPr>
              <a:t> 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                            把</a:t>
            </a:r>
            <a:r>
              <a:rPr lang="zh-TW" alt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zh-TW" alt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3600" b="1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變</a:t>
            </a:r>
            <a:r>
              <a:rPr lang="zh-TW" alt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en-US" altLang="zh-TW" sz="3600" b="1" smtClean="0">
                <a:latin typeface="+mj-ea"/>
              </a:rPr>
              <a:t>1</a:t>
            </a:r>
            <a:endParaRPr lang="zh-TW" altLang="en-US" sz="3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20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21140313">
            <a:off x="243372" y="394124"/>
            <a:ext cx="2209685" cy="446276"/>
            <a:chOff x="282804" y="244311"/>
            <a:chExt cx="2209685" cy="446276"/>
          </a:xfrm>
        </p:grpSpPr>
        <p:sp>
          <p:nvSpPr>
            <p:cNvPr id="14" name="文本框 13"/>
            <p:cNvSpPr txBox="1"/>
            <p:nvPr/>
          </p:nvSpPr>
          <p:spPr>
            <a:xfrm>
              <a:off x="282804" y="244311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問題交流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55636" y="244313"/>
              <a:ext cx="636853" cy="393183"/>
              <a:chOff x="3610120" y="261689"/>
              <a:chExt cx="636853" cy="393183"/>
            </a:xfrm>
          </p:grpSpPr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7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1647285" y="860902"/>
            <a:ext cx="9041783" cy="5645255"/>
            <a:chOff x="1560149" y="1268760"/>
            <a:chExt cx="5964179" cy="3744416"/>
          </a:xfrm>
        </p:grpSpPr>
        <p:sp>
          <p:nvSpPr>
            <p:cNvPr id="19" name="Rectangle 24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6636626" y="2547392"/>
              <a:ext cx="721692" cy="2393776"/>
            </a:xfrm>
            <a:prstGeom prst="rect">
              <a:avLst/>
            </a:prstGeom>
            <a:solidFill>
              <a:srgbClr val="99FF33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3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6763626" y="1268760"/>
              <a:ext cx="760702" cy="2393776"/>
            </a:xfrm>
            <a:prstGeom prst="rect">
              <a:avLst/>
            </a:prstGeom>
            <a:solidFill>
              <a:srgbClr val="99CCFF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21" name="Picture 16" descr="Shock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149" y="1344960"/>
              <a:ext cx="4890955" cy="3668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839451" y="1344960"/>
              <a:ext cx="609051" cy="33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di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4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標楷體" pitchFamily="65" charset="-120"/>
                </a:rPr>
                <a:t>交流頻道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 rot="792189">
            <a:off x="2363108" y="4866199"/>
            <a:ext cx="4566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ㄜ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…</a:t>
            </a:r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別問太難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!!</a:t>
            </a:r>
            <a:endParaRPr lang="zh-TW" altLang="en-US" sz="5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4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82936" y="-21769"/>
            <a:ext cx="12340797" cy="6912000"/>
            <a:chOff x="-82936" y="-21769"/>
            <a:chExt cx="12340797" cy="6912000"/>
          </a:xfrm>
        </p:grpSpPr>
        <p:pic>
          <p:nvPicPr>
            <p:cNvPr id="10" name="Picture 2" descr="986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936" y="-21769"/>
              <a:ext cx="12340797" cy="69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287688" y="2691342"/>
              <a:ext cx="54601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SzPct val="100000"/>
                <a:buBlip>
                  <a:blip r:embed="rId5"/>
                </a:buBlip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kumimoji="1" lang="zh-TW" altLang="en-US" sz="48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感謝聆聽 敬請指教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71"/>
          <p:cNvSpPr txBox="1"/>
          <p:nvPr/>
        </p:nvSpPr>
        <p:spPr>
          <a:xfrm>
            <a:off x="8937172" y="-1"/>
            <a:ext cx="325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rPr>
              <a:t>分數迷思概念</a:t>
            </a:r>
            <a:endParaRPr kumimoji="1"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PShaoNvW5-GB" charset="-122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1515" y="4514869"/>
            <a:ext cx="465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若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灰色方塊大小相同</a:t>
            </a:r>
            <a:endParaRPr lang="en-US" altLang="zh-TW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請列出上圖的</a:t>
            </a:r>
            <a:r>
              <a:rPr lang="zh-TW" altLang="en-US" sz="3600" b="1" dirty="0" smtClean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算式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7" name="Picture 3" descr="D:\生根(CA)\生根分享報告\簡報用小插圖\想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7" y="3709457"/>
            <a:ext cx="2231572" cy="26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69" y="1123269"/>
            <a:ext cx="7188108" cy="27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72" y="4855601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1"/>
          <p:cNvSpPr txBox="1"/>
          <p:nvPr/>
        </p:nvSpPr>
        <p:spPr>
          <a:xfrm>
            <a:off x="8937172" y="-1"/>
            <a:ext cx="325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rPr>
              <a:t>分數迷思概念</a:t>
            </a:r>
            <a:endParaRPr kumimoji="1"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PShaoNvW5-GB" charset="-122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6">
            <a:off x="678426" y="902186"/>
            <a:ext cx="2626375" cy="204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248">
            <a:off x="988834" y="3920652"/>
            <a:ext cx="2903137" cy="22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986">
            <a:off x="8032297" y="1376699"/>
            <a:ext cx="2967630" cy="31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467">
            <a:off x="4870000" y="1376699"/>
            <a:ext cx="1623190" cy="20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79381" y="4558786"/>
                <a:ext cx="5536732" cy="1687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這些都是</a:t>
                </a:r>
                <a14:m>
                  <m:oMath xmlns:m="http://schemas.openxmlformats.org/officeDocument/2006/math">
                    <m:r>
                      <a:rPr lang="zh-TW" altLang="en-US" sz="3600" b="1" i="1" smtClean="0">
                        <a:solidFill>
                          <a:srgbClr val="FF0000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 </m:t>
                    </m:r>
                    <m:f>
                      <m:fPr>
                        <m:ctrlP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</m:ctrlPr>
                      </m:fPr>
                      <m:num>
                        <m: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 </a:t>
                </a:r>
                <a:r>
                  <a:rPr lang="en-US" altLang="zh-TW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?</a:t>
                </a:r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怎麼都不相同</a:t>
                </a:r>
                <a:r>
                  <a:rPr lang="en-US" altLang="zh-TW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!</a:t>
                </a:r>
              </a:p>
              <a:p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請要怎麼</a:t>
                </a:r>
                <a:r>
                  <a:rPr lang="zh-TW" altLang="en-US" sz="3600" b="1" dirty="0" smtClean="0">
                    <a:solidFill>
                      <a:srgbClr val="FF00FF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修正</a:t>
                </a:r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才能</a:t>
                </a:r>
                <a:r>
                  <a:rPr lang="zh-TW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表示</a:t>
                </a:r>
                <a14:m>
                  <m:oMath xmlns:m="http://schemas.openxmlformats.org/officeDocument/2006/math">
                    <m:r>
                      <a:rPr lang="zh-TW" altLang="en-US" sz="3600" b="1" i="1" smtClean="0">
                        <a:solidFill>
                          <a:srgbClr val="FF0000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 </m:t>
                    </m:r>
                    <m:f>
                      <m:fPr>
                        <m:ctrlPr>
                          <a:rPr lang="en-US" altLang="zh-TW" sz="3600" b="1" i="1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</m:ctrlPr>
                      </m:fPr>
                      <m:num>
                        <m:r>
                          <a:rPr lang="en-US" altLang="zh-TW" sz="3600" b="1" i="1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TW" sz="3600" b="1" i="1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TW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 </a:t>
                </a:r>
                <a:r>
                  <a:rPr lang="en-US" altLang="zh-TW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?</a:t>
                </a:r>
                <a:endPara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81" y="4558786"/>
                <a:ext cx="5536732" cy="1687513"/>
              </a:xfrm>
              <a:prstGeom prst="rect">
                <a:avLst/>
              </a:prstGeom>
              <a:blipFill rotWithShape="1">
                <a:blip r:embed="rId7"/>
                <a:stretch>
                  <a:fillRect l="-3414" r="-5727" b="-54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D:\vito\分享報告\簡報用小插圖\math\math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048" y="4514869"/>
            <a:ext cx="2209666" cy="22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3172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意義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40" name="Picture 2" descr="C:\Users\user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" y="5247539"/>
            <a:ext cx="2826436" cy="13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\Desktop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5066654"/>
            <a:ext cx="1613126" cy="16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5" y="3362004"/>
            <a:ext cx="1992099" cy="3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7" y="2499333"/>
            <a:ext cx="827685" cy="19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2521620" y="1083092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怎麼讀</a:t>
            </a:r>
            <a:r>
              <a:rPr lang="en-US" altLang="zh-TW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6971311" y="267817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連連看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2123767" y="2372510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三分，之二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123766" y="3842081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三分之，二</a:t>
            </a:r>
            <a:endParaRPr lang="zh-TW" altLang="en-US" sz="4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左大括弧 1"/>
          <p:cNvSpPr/>
          <p:nvPr/>
        </p:nvSpPr>
        <p:spPr>
          <a:xfrm>
            <a:off x="1568595" y="2708279"/>
            <a:ext cx="379948" cy="1469571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7" descr="C:\Users\User\Desktop\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11" y="1111123"/>
            <a:ext cx="3672000" cy="14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1" y="2600458"/>
            <a:ext cx="2448000" cy="14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36" y="4111042"/>
            <a:ext cx="2448000" cy="27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左大括弧 18"/>
          <p:cNvSpPr/>
          <p:nvPr/>
        </p:nvSpPr>
        <p:spPr>
          <a:xfrm>
            <a:off x="5541880" y="1892433"/>
            <a:ext cx="379948" cy="3691938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3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7409195" y="1083551"/>
            <a:ext cx="2021290" cy="2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820885" y="2813434"/>
            <a:ext cx="4582885" cy="143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5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再</a:t>
            </a:r>
            <a:r>
              <a:rPr lang="zh-TW" altLang="en-US" sz="5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0" y="1944997"/>
            <a:ext cx="1774032" cy="23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1" y="5044748"/>
            <a:ext cx="3889433" cy="15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5" y="651939"/>
            <a:ext cx="2011812" cy="26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388408" y="1537125"/>
            <a:ext cx="5118131" cy="2302279"/>
            <a:chOff x="5388408" y="1537125"/>
            <a:chExt cx="5118131" cy="2302279"/>
          </a:xfrm>
        </p:grpSpPr>
        <p:sp>
          <p:nvSpPr>
            <p:cNvPr id="9" name="標題 2"/>
            <p:cNvSpPr txBox="1">
              <a:spLocks/>
            </p:cNvSpPr>
            <p:nvPr/>
          </p:nvSpPr>
          <p:spPr>
            <a:xfrm>
              <a:off x="5388408" y="2407408"/>
              <a:ext cx="4582885" cy="143199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  <a:endParaRPr lang="en-US" altLang="zh-TW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</a:t>
              </a:r>
              <a:r>
                <a:rPr lang="zh-TW" altLang="en-US" sz="50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再</a:t>
              </a:r>
              <a:r>
                <a:rPr lang="zh-TW" altLang="en-US" sz="5000" b="1" dirty="0" smtClean="0">
                  <a:solidFill>
                    <a:srgbClr val="00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</a:t>
              </a:r>
              <a:endParaRPr lang="zh-TW" altLang="en-US" sz="5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74" name="Picture 2" descr="D:\生根(CA)\生根分享報告\簡報用小插圖\想\faq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9034">
              <a:off x="8436640" y="1537125"/>
              <a:ext cx="2069899" cy="206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D:\vito\分享報告\簡報用小插圖\想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11" y="4395381"/>
            <a:ext cx="2462619" cy="24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0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自訂</PresentationFormat>
  <Paragraphs>202</Paragraphs>
  <Slides>35</Slides>
  <Notes>35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Office 主题</vt:lpstr>
      <vt:lpstr>1_Office 主题</vt:lpstr>
      <vt:lpstr>2_Office 主题</vt:lpstr>
      <vt:lpstr>4_數學新世界專用簡報母片(new)</vt:lpstr>
      <vt:lpstr>6_Office 主题</vt:lpstr>
      <vt:lpstr>7_Office 主题</vt:lpstr>
      <vt:lpstr>3_Office 主题</vt:lpstr>
      <vt:lpstr>8_Office 主题</vt:lpstr>
      <vt:lpstr>5_Office 主题</vt:lpstr>
      <vt:lpstr>6_數學新世界專用簡報母片(new)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2018-07-13T14:32:47Z</dcterms:modified>
</cp:coreProperties>
</file>