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7" r:id="rId1"/>
  </p:sldMasterIdLst>
  <p:sldIdLst>
    <p:sldId id="256" r:id="rId2"/>
    <p:sldId id="283" r:id="rId3"/>
    <p:sldId id="263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6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-70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BB3C10A-D341-48D7-91BE-9CDB524DF814}" type="datetimeFigureOut">
              <a:rPr lang="zh-TW" altLang="en-US" smtClean="0"/>
              <a:pPr/>
              <a:t>2018/7/14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D1B12FE-1014-4F88-B817-F7B82997BEE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3582532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C10A-D341-48D7-91BE-9CDB524DF814}" type="datetimeFigureOut">
              <a:rPr lang="zh-TW" altLang="en-US" smtClean="0"/>
              <a:pPr/>
              <a:t>2018/7/14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12FE-1014-4F88-B817-F7B82997BE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2161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C10A-D341-48D7-91BE-9CDB524DF814}" type="datetimeFigureOut">
              <a:rPr lang="zh-TW" altLang="en-US" smtClean="0"/>
              <a:pPr/>
              <a:t>2018/7/14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12FE-1014-4F88-B817-F7B82997BE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20657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C10A-D341-48D7-91BE-9CDB524DF814}" type="datetimeFigureOut">
              <a:rPr lang="zh-TW" altLang="en-US" smtClean="0"/>
              <a:pPr/>
              <a:t>2018/7/14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12FE-1014-4F88-B817-F7B82997BE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45171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B3C10A-D341-48D7-91BE-9CDB524DF814}" type="datetimeFigureOut">
              <a:rPr lang="zh-TW" altLang="en-US" smtClean="0"/>
              <a:pPr/>
              <a:t>2018/7/14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1B12FE-1014-4F88-B817-F7B82997BEE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3854865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C10A-D341-48D7-91BE-9CDB524DF814}" type="datetimeFigureOut">
              <a:rPr lang="zh-TW" altLang="en-US" smtClean="0"/>
              <a:pPr/>
              <a:t>2018/7/14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12FE-1014-4F88-B817-F7B82997BE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4141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C10A-D341-48D7-91BE-9CDB524DF814}" type="datetimeFigureOut">
              <a:rPr lang="zh-TW" altLang="en-US" smtClean="0"/>
              <a:pPr/>
              <a:t>2018/7/14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12FE-1014-4F88-B817-F7B82997BE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87198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C10A-D341-48D7-91BE-9CDB524DF814}" type="datetimeFigureOut">
              <a:rPr lang="zh-TW" altLang="en-US" smtClean="0"/>
              <a:pPr/>
              <a:t>2018/7/14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12FE-1014-4F88-B817-F7B82997BE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0181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C10A-D341-48D7-91BE-9CDB524DF814}" type="datetimeFigureOut">
              <a:rPr lang="zh-TW" altLang="en-US" smtClean="0"/>
              <a:pPr/>
              <a:t>2018/7/14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12FE-1014-4F88-B817-F7B82997BE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6669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B3C10A-D341-48D7-91BE-9CDB524DF814}" type="datetimeFigureOut">
              <a:rPr lang="zh-TW" altLang="en-US" smtClean="0"/>
              <a:pPr/>
              <a:t>2018/7/14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1B12FE-1014-4F88-B817-F7B82997BEE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789874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B3C10A-D341-48D7-91BE-9CDB524DF814}" type="datetimeFigureOut">
              <a:rPr lang="zh-TW" altLang="en-US" smtClean="0"/>
              <a:pPr/>
              <a:t>2018/7/14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1B12FE-1014-4F88-B817-F7B82997BEE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521938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BB3C10A-D341-48D7-91BE-9CDB524DF814}" type="datetimeFigureOut">
              <a:rPr lang="zh-TW" altLang="en-US" smtClean="0"/>
              <a:pPr/>
              <a:t>2018/7/14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D1B12FE-1014-4F88-B817-F7B82997BEE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04116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15127" y="1597261"/>
            <a:ext cx="8361229" cy="2098226"/>
          </a:xfrm>
        </p:spPr>
        <p:txBody>
          <a:bodyPr/>
          <a:lstStyle/>
          <a:p>
            <a:r>
              <a:rPr lang="zh-TW" altLang="en-US" dirty="0" smtClean="0"/>
              <a:t>整數與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小數的四則運算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708042" y="4279836"/>
            <a:ext cx="6831673" cy="1086237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zh-TW" altLang="en-US" dirty="0"/>
              <a:t>想法出處：</a:t>
            </a:r>
            <a:r>
              <a:rPr lang="en-US" altLang="zh-TW" dirty="0"/>
              <a:t>CA</a:t>
            </a:r>
            <a:r>
              <a:rPr lang="zh-TW" altLang="en-US" dirty="0"/>
              <a:t>和陳梅仙老師</a:t>
            </a:r>
          </a:p>
          <a:p>
            <a:pPr algn="l"/>
            <a:r>
              <a:rPr lang="zh-TW" altLang="en-US" dirty="0"/>
              <a:t>教材來源：數學新世界 七年級學習單教材</a:t>
            </a:r>
          </a:p>
          <a:p>
            <a:pPr algn="l"/>
            <a:r>
              <a:rPr lang="zh-TW" altLang="en-US" dirty="0"/>
              <a:t>共備引導者：曾秀華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3911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900203" cy="145590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sz="5400" dirty="0" smtClean="0"/>
              <a:t>8.</a:t>
            </a:r>
            <a:r>
              <a:rPr lang="zh-TW" altLang="zh-TW" sz="5400" dirty="0" smtClean="0"/>
              <a:t>哪一種講法比較好？或是怎麼講更自然？</a:t>
            </a:r>
            <a:endParaRPr lang="zh-TW" altLang="zh-TW" sz="5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14284" t="24471" r="16086" b="12260"/>
          <a:stretch>
            <a:fillRect/>
          </a:stretch>
        </p:blipFill>
        <p:spPr bwMode="auto">
          <a:xfrm>
            <a:off x="3418449" y="2106178"/>
            <a:ext cx="6836899" cy="349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0771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5025" y="1301359"/>
            <a:ext cx="9900203" cy="2370309"/>
          </a:xfrm>
        </p:spPr>
        <p:txBody>
          <a:bodyPr>
            <a:normAutofit/>
          </a:bodyPr>
          <a:lstStyle/>
          <a:p>
            <a:pPr algn="l"/>
            <a:r>
              <a:rPr lang="en-US" altLang="zh-TW" sz="5400" dirty="0" smtClean="0"/>
              <a:t>9.</a:t>
            </a:r>
            <a:r>
              <a:rPr lang="zh-TW" altLang="zh-TW" sz="5400" dirty="0" smtClean="0"/>
              <a:t>「</a:t>
            </a:r>
            <a:r>
              <a:rPr lang="en-US" altLang="zh-TW" sz="5400" dirty="0" smtClean="0"/>
              <a:t>4+3</a:t>
            </a:r>
            <a:r>
              <a:rPr lang="zh-TW" altLang="zh-TW" sz="5400" dirty="0" smtClean="0"/>
              <a:t>」和「</a:t>
            </a:r>
            <a:r>
              <a:rPr lang="en-US" altLang="zh-TW" sz="5400" dirty="0" smtClean="0"/>
              <a:t>3+4</a:t>
            </a:r>
            <a:r>
              <a:rPr lang="zh-TW" altLang="zh-TW" sz="5400" dirty="0" smtClean="0"/>
              <a:t>」一樣嗎？「</a:t>
            </a:r>
            <a:r>
              <a:rPr lang="en-US" altLang="zh-TW" sz="5400" dirty="0" smtClean="0"/>
              <a:t>4</a:t>
            </a:r>
            <a:r>
              <a:rPr lang="zh-TW" altLang="zh-TW" sz="5400" dirty="0" smtClean="0"/>
              <a:t>×</a:t>
            </a:r>
            <a:r>
              <a:rPr lang="en-US" altLang="zh-TW" sz="5400" dirty="0" smtClean="0"/>
              <a:t>3</a:t>
            </a:r>
            <a:r>
              <a:rPr lang="zh-TW" altLang="zh-TW" sz="5400" dirty="0" smtClean="0"/>
              <a:t>」和「</a:t>
            </a:r>
            <a:r>
              <a:rPr lang="en-US" altLang="zh-TW" sz="5400" dirty="0" smtClean="0"/>
              <a:t>3</a:t>
            </a:r>
            <a:r>
              <a:rPr lang="zh-TW" altLang="zh-TW" sz="5400" dirty="0" smtClean="0"/>
              <a:t>×</a:t>
            </a:r>
            <a:r>
              <a:rPr lang="en-US" altLang="zh-TW" sz="5400" dirty="0" smtClean="0"/>
              <a:t>4</a:t>
            </a:r>
            <a:r>
              <a:rPr lang="zh-TW" altLang="zh-TW" sz="5400" dirty="0" smtClean="0"/>
              <a:t>」一樣嗎？怎麼說明白？</a:t>
            </a:r>
            <a:endParaRPr lang="zh-TW" altLang="zh-TW" sz="5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0771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5025" y="1301359"/>
            <a:ext cx="9900203" cy="1273029"/>
          </a:xfrm>
        </p:spPr>
        <p:txBody>
          <a:bodyPr>
            <a:noAutofit/>
          </a:bodyPr>
          <a:lstStyle/>
          <a:p>
            <a:pPr algn="l"/>
            <a:r>
              <a:rPr lang="en-US" altLang="zh-TW" sz="4400" dirty="0" smtClean="0"/>
              <a:t>10.</a:t>
            </a:r>
            <a:r>
              <a:rPr lang="zh-TW" altLang="zh-TW" sz="4400" dirty="0" smtClean="0"/>
              <a:t>下面是康軒版說明加法和乘法交換率的方法，不好在哪裡？怎麼說會更好？</a:t>
            </a:r>
            <a:endParaRPr lang="zh-TW" altLang="zh-TW" sz="4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 rotWithShape="1">
          <a:blip r:embed="rId2" cstate="print"/>
          <a:srcRect l="52024" t="11008" r="16590" b="17612"/>
          <a:stretch/>
        </p:blipFill>
        <p:spPr bwMode="auto">
          <a:xfrm>
            <a:off x="978248" y="2603091"/>
            <a:ext cx="4465948" cy="3748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pic>
        <p:nvPicPr>
          <p:cNvPr id="5" name="圖片 4"/>
          <p:cNvPicPr/>
          <p:nvPr/>
        </p:nvPicPr>
        <p:blipFill rotWithShape="1">
          <a:blip r:embed="rId3" cstate="print"/>
          <a:srcRect l="15122" t="11302" r="52420" b="48972"/>
          <a:stretch/>
        </p:blipFill>
        <p:spPr bwMode="auto">
          <a:xfrm>
            <a:off x="5623437" y="2634565"/>
            <a:ext cx="4519369" cy="3695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xmlns="" val="320771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900203" cy="141370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sz="5400" dirty="0" smtClean="0"/>
              <a:t>11.</a:t>
            </a:r>
            <a:r>
              <a:rPr lang="zh-TW" altLang="zh-TW" sz="5400" dirty="0" smtClean="0"/>
              <a:t>九九乘法表應該怎麼教學生背，對於日後的使用幫助最大？</a:t>
            </a:r>
            <a:endParaRPr lang="zh-TW" altLang="zh-TW" sz="5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762681" y="3015273"/>
            <a:ext cx="7818611" cy="26258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defTabSz="914400">
              <a:lnSpc>
                <a:spcPct val="89000"/>
              </a:lnSpc>
              <a:spcBef>
                <a:spcPct val="0"/>
              </a:spcBef>
            </a:pPr>
            <a:r>
              <a:rPr lang="en-US" altLang="zh-TW" sz="4900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12.</a:t>
            </a:r>
            <a:r>
              <a:rPr lang="zh-TW" altLang="en-US" sz="4900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根據</a:t>
            </a:r>
            <a:r>
              <a:rPr lang="zh-TW" altLang="en-US" sz="4900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右邊的題目，「</a:t>
            </a:r>
            <a:r>
              <a:rPr lang="en-US" altLang="zh-TW" sz="4900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3×7</a:t>
            </a:r>
            <a:r>
              <a:rPr lang="zh-TW" altLang="en-US" sz="4900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」和「</a:t>
            </a:r>
            <a:r>
              <a:rPr lang="en-US" altLang="zh-TW" sz="4900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7×3</a:t>
            </a:r>
            <a:r>
              <a:rPr lang="zh-TW" altLang="en-US" sz="4900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」，</a:t>
            </a:r>
            <a:r>
              <a:rPr lang="en-US" altLang="zh-TW" sz="4900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zh-TW" sz="4900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zh-TW" altLang="en-US" sz="4900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哪</a:t>
            </a:r>
            <a:r>
              <a:rPr lang="zh-TW" altLang="en-US" sz="4900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一種寫法你會給分？</a:t>
            </a:r>
            <a:endParaRPr kumimoji="0" lang="zh-TW" altLang="zh-TW" sz="4900" b="0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圖片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53873" t="9707" r="31431" b="77432"/>
          <a:stretch/>
        </p:blipFill>
        <p:spPr bwMode="auto">
          <a:xfrm>
            <a:off x="7601792" y="3924886"/>
            <a:ext cx="2175255" cy="13364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xmlns="" val="320771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5026" y="1076276"/>
            <a:ext cx="6325092" cy="2060819"/>
          </a:xfrm>
        </p:spPr>
        <p:txBody>
          <a:bodyPr>
            <a:normAutofit/>
          </a:bodyPr>
          <a:lstStyle/>
          <a:p>
            <a:pPr algn="l"/>
            <a:r>
              <a:rPr lang="en-US" altLang="zh-TW" sz="4500" dirty="0" smtClean="0"/>
              <a:t>13</a:t>
            </a:r>
            <a:r>
              <a:rPr lang="en-US" altLang="zh-TW" sz="4500" dirty="0" smtClean="0"/>
              <a:t>.</a:t>
            </a:r>
            <a:r>
              <a:rPr lang="zh-TW" altLang="en-US" sz="4500" dirty="0" smtClean="0"/>
              <a:t>右邊</a:t>
            </a:r>
            <a:r>
              <a:rPr lang="zh-TW" altLang="zh-TW" sz="4500" dirty="0" smtClean="0"/>
              <a:t>這</a:t>
            </a:r>
            <a:r>
              <a:rPr lang="zh-TW" altLang="zh-TW" sz="4500" dirty="0" smtClean="0"/>
              <a:t>種表現法有什麼不好？怎麼做紀錄會更好？</a:t>
            </a:r>
            <a:endParaRPr lang="zh-TW" altLang="zh-TW" sz="45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 rotWithShape="1">
          <a:blip r:embed="rId2" cstate="print"/>
          <a:srcRect l="18233" t="15961" r="64261" b="69175"/>
          <a:stretch/>
        </p:blipFill>
        <p:spPr bwMode="auto">
          <a:xfrm>
            <a:off x="7108898" y="1239910"/>
            <a:ext cx="3512210" cy="14470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734546" y="3423236"/>
            <a:ext cx="6285232" cy="25977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defTabSz="914400">
              <a:lnSpc>
                <a:spcPct val="89000"/>
              </a:lnSpc>
              <a:spcBef>
                <a:spcPct val="0"/>
              </a:spcBef>
            </a:pPr>
            <a:r>
              <a:rPr lang="en-US" altLang="zh-TW" sz="4500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14.</a:t>
            </a:r>
            <a:r>
              <a:rPr lang="zh-TW" altLang="en-US" sz="4500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下面的題目</a:t>
            </a:r>
            <a:r>
              <a:rPr lang="en-US" altLang="zh-TW" sz="4500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(</a:t>
            </a:r>
            <a:r>
              <a:rPr lang="zh-TW" altLang="en-US" sz="4500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康軒二下先乘後加、先乘後減</a:t>
            </a:r>
            <a:r>
              <a:rPr lang="en-US" altLang="zh-TW" sz="4500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)</a:t>
            </a:r>
            <a:r>
              <a:rPr lang="zh-TW" altLang="en-US" sz="4500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，你還可以寫出幾種算法呢？</a:t>
            </a:r>
            <a:endParaRPr kumimoji="0" lang="zh-TW" altLang="zh-TW" sz="4500" b="0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圖片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52107" t="66267" r="17650" b="19520"/>
          <a:stretch/>
        </p:blipFill>
        <p:spPr bwMode="auto">
          <a:xfrm>
            <a:off x="7033845" y="3601329"/>
            <a:ext cx="3882683" cy="17725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xmlns="" val="320771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5025" y="717452"/>
            <a:ext cx="9900203" cy="2053883"/>
          </a:xfrm>
        </p:spPr>
        <p:txBody>
          <a:bodyPr>
            <a:noAutofit/>
          </a:bodyPr>
          <a:lstStyle/>
          <a:p>
            <a:pPr algn="l"/>
            <a:r>
              <a:rPr lang="en-US" altLang="zh-TW" sz="3600" dirty="0" smtClean="0"/>
              <a:t>15.</a:t>
            </a:r>
            <a:r>
              <a:rPr lang="zh-TW" altLang="zh-TW" sz="3600" dirty="0" smtClean="0"/>
              <a:t>觀察一下，</a:t>
            </a:r>
            <a:br>
              <a:rPr lang="zh-TW" altLang="zh-TW" sz="3600" dirty="0" smtClean="0"/>
            </a:br>
            <a:r>
              <a:rPr lang="en-US" altLang="zh-TW" sz="3600" dirty="0" smtClean="0"/>
              <a:t>(1)</a:t>
            </a:r>
            <a:r>
              <a:rPr lang="zh-TW" altLang="zh-TW" sz="3600" dirty="0" smtClean="0"/>
              <a:t>其實下面的題目很不自然，你知道不自然的地方在哪裡嗎</a:t>
            </a:r>
            <a:r>
              <a:rPr lang="zh-TW" altLang="zh-TW" sz="3600" dirty="0" smtClean="0"/>
              <a:t>？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3600" dirty="0" smtClean="0"/>
              <a:t>(</a:t>
            </a:r>
            <a:r>
              <a:rPr lang="en-US" altLang="zh-TW" sz="3600" dirty="0" smtClean="0"/>
              <a:t>2)</a:t>
            </a:r>
            <a:r>
              <a:rPr lang="zh-TW" altLang="zh-TW" sz="3600" dirty="0" smtClean="0"/>
              <a:t>分裝問題和平分問題共同的核心概念是什麼？</a:t>
            </a:r>
            <a:endParaRPr lang="zh-TW" altLang="zh-TW" sz="3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15700" t="5822" r="52805" b="40753"/>
          <a:stretch/>
        </p:blipFill>
        <p:spPr bwMode="auto">
          <a:xfrm>
            <a:off x="975360" y="2897946"/>
            <a:ext cx="3076135" cy="2954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pic>
        <p:nvPicPr>
          <p:cNvPr id="5" name="圖片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15219" t="5993" r="16687" b="52054"/>
          <a:stretch/>
        </p:blipFill>
        <p:spPr bwMode="auto">
          <a:xfrm>
            <a:off x="4192174" y="2898720"/>
            <a:ext cx="6639950" cy="29112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xmlns="" val="320771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5025" y="879329"/>
            <a:ext cx="9900203" cy="1779466"/>
          </a:xfrm>
        </p:spPr>
        <p:txBody>
          <a:bodyPr>
            <a:noAutofit/>
          </a:bodyPr>
          <a:lstStyle/>
          <a:p>
            <a:pPr algn="l"/>
            <a:r>
              <a:rPr lang="en-US" altLang="zh-TW" sz="4000" dirty="0" smtClean="0"/>
              <a:t>16.</a:t>
            </a:r>
            <a:r>
              <a:rPr lang="zh-TW" altLang="zh-TW" sz="4000" dirty="0" smtClean="0"/>
              <a:t>下面有兩種乘法運算，</a:t>
            </a:r>
            <a:r>
              <a:rPr lang="en-US" altLang="zh-TW" sz="4000" dirty="0" smtClean="0"/>
              <a:t>(1)</a:t>
            </a:r>
            <a:r>
              <a:rPr lang="zh-TW" altLang="zh-TW" sz="4000" dirty="0" smtClean="0"/>
              <a:t>請比較差異</a:t>
            </a:r>
            <a:r>
              <a:rPr lang="en-US" altLang="zh-TW" sz="4000" dirty="0" smtClean="0"/>
              <a:t> (2)</a:t>
            </a:r>
            <a:r>
              <a:rPr lang="zh-TW" altLang="zh-TW" sz="4000" dirty="0" smtClean="0"/>
              <a:t>請使用下面兩種版本計算</a:t>
            </a:r>
            <a:r>
              <a:rPr lang="en-US" altLang="zh-TW" sz="4000" dirty="0" smtClean="0"/>
              <a:t>34</a:t>
            </a:r>
            <a:r>
              <a:rPr lang="zh-TW" altLang="zh-TW" sz="4000" dirty="0" smtClean="0"/>
              <a:t>×</a:t>
            </a:r>
            <a:r>
              <a:rPr lang="en-US" altLang="zh-TW" sz="4000" dirty="0" smtClean="0"/>
              <a:t>27</a:t>
            </a:r>
            <a:r>
              <a:rPr lang="zh-TW" altLang="zh-TW" sz="4000" dirty="0" smtClean="0"/>
              <a:t>。</a:t>
            </a:r>
            <a:br>
              <a:rPr lang="zh-TW" altLang="zh-TW" sz="4000" dirty="0" smtClean="0"/>
            </a:br>
            <a:r>
              <a:rPr lang="zh-TW" altLang="en-US" sz="4000" dirty="0" smtClean="0"/>
              <a:t>             </a:t>
            </a:r>
            <a:r>
              <a:rPr lang="zh-TW" altLang="zh-TW" sz="4000" dirty="0" smtClean="0"/>
              <a:t>康</a:t>
            </a:r>
            <a:r>
              <a:rPr lang="zh-TW" altLang="zh-TW" sz="4000" dirty="0" smtClean="0"/>
              <a:t>軒</a:t>
            </a:r>
            <a:r>
              <a:rPr lang="zh-TW" altLang="zh-TW" sz="4000" dirty="0" smtClean="0"/>
              <a:t>版</a:t>
            </a:r>
            <a:r>
              <a:rPr lang="zh-TW" altLang="en-US" sz="4000" dirty="0" smtClean="0"/>
              <a:t>                           </a:t>
            </a:r>
            <a:r>
              <a:rPr lang="en-US" altLang="zh-TW" sz="4000" dirty="0" smtClean="0"/>
              <a:t>CA</a:t>
            </a:r>
            <a:r>
              <a:rPr lang="zh-TW" altLang="zh-TW" sz="4000" dirty="0" smtClean="0"/>
              <a:t>版</a:t>
            </a:r>
            <a:endParaRPr lang="zh-TW" altLang="zh-TW" sz="40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 rotWithShape="1">
          <a:blip r:embed="rId2" cstate="print"/>
          <a:srcRect l="17487" t="21746" r="53286" b="39511"/>
          <a:stretch/>
        </p:blipFill>
        <p:spPr bwMode="auto">
          <a:xfrm>
            <a:off x="923559" y="2616592"/>
            <a:ext cx="4534706" cy="32655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pic>
        <p:nvPicPr>
          <p:cNvPr id="5" name="圖片 4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33514" y="2623430"/>
            <a:ext cx="4330309" cy="32568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0771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5025" y="1020006"/>
            <a:ext cx="9900203" cy="1596586"/>
          </a:xfrm>
        </p:spPr>
        <p:txBody>
          <a:bodyPr>
            <a:noAutofit/>
          </a:bodyPr>
          <a:lstStyle/>
          <a:p>
            <a:pPr algn="l"/>
            <a:r>
              <a:rPr lang="en-US" altLang="zh-TW" sz="4000" dirty="0" smtClean="0"/>
              <a:t>17.</a:t>
            </a:r>
            <a:r>
              <a:rPr lang="zh-TW" altLang="zh-TW" sz="4000" dirty="0" smtClean="0"/>
              <a:t>下面有兩種除法運算的紀錄方式，請比較差異</a:t>
            </a:r>
            <a:r>
              <a:rPr lang="zh-TW" altLang="zh-TW" sz="4000" dirty="0" smtClean="0"/>
              <a:t>。</a:t>
            </a:r>
            <a:r>
              <a:rPr lang="zh-TW" altLang="zh-TW" sz="4000" dirty="0" smtClean="0"/>
              <a:t/>
            </a:r>
            <a:br>
              <a:rPr lang="zh-TW" altLang="zh-TW" sz="4000" dirty="0" smtClean="0"/>
            </a:br>
            <a:r>
              <a:rPr lang="zh-TW" altLang="en-US" sz="4000" dirty="0" smtClean="0"/>
              <a:t>             </a:t>
            </a:r>
            <a:r>
              <a:rPr lang="zh-TW" altLang="zh-TW" sz="4000" dirty="0" smtClean="0"/>
              <a:t>康軒版</a:t>
            </a:r>
            <a:r>
              <a:rPr lang="zh-TW" altLang="en-US" sz="4000" dirty="0" smtClean="0"/>
              <a:t>                           </a:t>
            </a:r>
            <a:r>
              <a:rPr lang="en-US" altLang="zh-TW" sz="4000" dirty="0" smtClean="0"/>
              <a:t>CA</a:t>
            </a:r>
            <a:r>
              <a:rPr lang="zh-TW" altLang="zh-TW" sz="4000" dirty="0" smtClean="0"/>
              <a:t>版</a:t>
            </a:r>
            <a:endParaRPr lang="zh-TW" altLang="zh-TW" sz="40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 rotWithShape="1">
          <a:blip r:embed="rId2" cstate="print"/>
          <a:srcRect l="53843" t="38191" r="22022" b="51033"/>
          <a:stretch/>
        </p:blipFill>
        <p:spPr bwMode="auto">
          <a:xfrm>
            <a:off x="1350497" y="2701075"/>
            <a:ext cx="3720045" cy="28134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pic>
        <p:nvPicPr>
          <p:cNvPr id="5" name="圖片 4"/>
          <p:cNvPicPr/>
          <p:nvPr/>
        </p:nvPicPr>
        <p:blipFill rotWithShape="1">
          <a:blip r:embed="rId3" cstate="print"/>
          <a:srcRect l="31640" t="33345" r="29313" b="21953"/>
          <a:stretch/>
        </p:blipFill>
        <p:spPr bwMode="auto">
          <a:xfrm>
            <a:off x="5922497" y="2793033"/>
            <a:ext cx="4250865" cy="27637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xmlns="" val="320771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9092" y="935601"/>
            <a:ext cx="9900203" cy="1273028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zh-TW" sz="5400" smtClean="0"/>
              <a:t/>
            </a:r>
            <a:br>
              <a:rPr lang="zh-TW" altLang="zh-TW" sz="5400" smtClean="0"/>
            </a:br>
            <a:r>
              <a:rPr lang="en-US" altLang="zh-TW" sz="4400" smtClean="0"/>
              <a:t>18</a:t>
            </a:r>
            <a:r>
              <a:rPr lang="en-US" altLang="zh-TW" sz="4400" dirty="0" smtClean="0"/>
              <a:t>.</a:t>
            </a:r>
            <a:r>
              <a:rPr lang="zh-TW" altLang="zh-TW" sz="4400" dirty="0" smtClean="0"/>
              <a:t>下面的除法運算在想什麼？對齊格式選擇的理由為何？ </a:t>
            </a:r>
            <a:endParaRPr lang="zh-TW" altLang="zh-TW" sz="5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6542" t="25962" r="15882" b="15961"/>
          <a:stretch>
            <a:fillRect/>
          </a:stretch>
        </p:blipFill>
        <p:spPr bwMode="auto">
          <a:xfrm>
            <a:off x="900333" y="2194560"/>
            <a:ext cx="8792308" cy="424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0771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6759" t="26731" r="19450" b="23269"/>
          <a:stretch>
            <a:fillRect/>
          </a:stretch>
        </p:blipFill>
        <p:spPr bwMode="auto">
          <a:xfrm>
            <a:off x="773723" y="1153551"/>
            <a:ext cx="9704543" cy="427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0771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86991" y="654726"/>
            <a:ext cx="8361229" cy="1117804"/>
          </a:xfrm>
        </p:spPr>
        <p:txBody>
          <a:bodyPr/>
          <a:lstStyle/>
          <a:p>
            <a:r>
              <a:rPr lang="zh-TW" altLang="en-US" dirty="0" smtClean="0"/>
              <a:t>認識彼此</a:t>
            </a:r>
            <a:endParaRPr lang="zh-TW" altLang="en-US" dirty="0"/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170" name="Picture 2" descr="http://s01.calm9.com/qrcode/2018-07/F1326FQ3E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0466" y="1759291"/>
            <a:ext cx="3853714" cy="3853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3911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1785" t="31538" r="24512" b="31731"/>
          <a:stretch>
            <a:fillRect/>
          </a:stretch>
        </p:blipFill>
        <p:spPr bwMode="auto">
          <a:xfrm>
            <a:off x="759654" y="1688124"/>
            <a:ext cx="9980905" cy="323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0771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謝謝聆聽與分享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9226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反</a:t>
            </a:r>
            <a:r>
              <a:rPr lang="zh-TW" altLang="en-US" dirty="0"/>
              <a:t>思問題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7760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dirty="0" smtClean="0"/>
              <a:t>1.	</a:t>
            </a:r>
            <a:r>
              <a:rPr lang="zh-TW" altLang="en-US" dirty="0" smtClean="0"/>
              <a:t>為什麼</a:t>
            </a:r>
            <a:r>
              <a:rPr lang="zh-TW" altLang="en-US" dirty="0" smtClean="0"/>
              <a:t>會需要用到「</a:t>
            </a:r>
            <a:r>
              <a:rPr lang="en-US" altLang="zh-TW" dirty="0" smtClean="0"/>
              <a:t>0</a:t>
            </a:r>
            <a:r>
              <a:rPr lang="zh-TW" altLang="en-US" dirty="0" smtClean="0"/>
              <a:t>」這個數字？為什麼任何數乘以「</a:t>
            </a:r>
            <a:r>
              <a:rPr lang="en-US" altLang="zh-TW" dirty="0" smtClean="0"/>
              <a:t>0</a:t>
            </a:r>
            <a:r>
              <a:rPr lang="zh-TW" altLang="en-US" dirty="0" smtClean="0"/>
              <a:t>」就等於「</a:t>
            </a:r>
            <a:r>
              <a:rPr lang="en-US" altLang="zh-TW" dirty="0" smtClean="0"/>
              <a:t>0</a:t>
            </a:r>
            <a:r>
              <a:rPr lang="zh-TW" altLang="en-US" dirty="0" smtClean="0"/>
              <a:t>」？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65025" y="4360984"/>
            <a:ext cx="9612971" cy="998667"/>
          </a:xfrm>
        </p:spPr>
        <p:txBody>
          <a:bodyPr>
            <a:normAutofit/>
          </a:bodyPr>
          <a:lstStyle/>
          <a:p>
            <a:pPr algn="l"/>
            <a:r>
              <a:rPr lang="zh-TW" altLang="en-US" sz="4000" dirty="0" smtClean="0"/>
              <a:t>數的作用？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92595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900203" cy="2852737"/>
          </a:xfrm>
        </p:spPr>
        <p:txBody>
          <a:bodyPr>
            <a:normAutofit/>
          </a:bodyPr>
          <a:lstStyle/>
          <a:p>
            <a:pPr algn="l"/>
            <a:r>
              <a:rPr lang="en-US" altLang="zh-TW" dirty="0" smtClean="0"/>
              <a:t>2.	</a:t>
            </a:r>
            <a:r>
              <a:rPr lang="zh-TW" altLang="zh-TW" dirty="0" smtClean="0"/>
              <a:t>從</a:t>
            </a:r>
            <a:r>
              <a:rPr lang="en-US" altLang="zh-TW" dirty="0" smtClean="0"/>
              <a:t>1</a:t>
            </a:r>
            <a:r>
              <a:rPr lang="zh-TW" altLang="zh-TW" dirty="0" smtClean="0"/>
              <a:t>數到</a:t>
            </a:r>
            <a:r>
              <a:rPr lang="en-US" altLang="zh-TW" dirty="0" smtClean="0"/>
              <a:t>10</a:t>
            </a:r>
            <a:r>
              <a:rPr lang="zh-TW" altLang="zh-TW" dirty="0" smtClean="0"/>
              <a:t>是「排序」、「加</a:t>
            </a:r>
            <a:r>
              <a:rPr lang="en-US" altLang="zh-TW" dirty="0" smtClean="0"/>
              <a:t>1</a:t>
            </a:r>
            <a:r>
              <a:rPr lang="zh-TW" altLang="zh-TW" dirty="0" smtClean="0"/>
              <a:t>」、還是</a:t>
            </a:r>
            <a:r>
              <a:rPr lang="zh-TW" altLang="zh-TW" dirty="0" smtClean="0"/>
              <a:t>？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2089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900203" cy="4114702"/>
          </a:xfrm>
        </p:spPr>
        <p:txBody>
          <a:bodyPr>
            <a:normAutofit/>
          </a:bodyPr>
          <a:lstStyle/>
          <a:p>
            <a:pPr algn="l"/>
            <a:r>
              <a:rPr lang="en-US" altLang="zh-TW" dirty="0" smtClean="0"/>
              <a:t>3.</a:t>
            </a:r>
            <a:r>
              <a:rPr lang="zh-TW" altLang="zh-TW" dirty="0" smtClean="0"/>
              <a:t>四則運算當中的「</a:t>
            </a:r>
            <a:r>
              <a:rPr lang="en-US" altLang="zh-TW" dirty="0" smtClean="0"/>
              <a:t>+</a:t>
            </a:r>
            <a:r>
              <a:rPr lang="zh-TW" altLang="zh-TW" dirty="0" smtClean="0"/>
              <a:t>」、「－」、「</a:t>
            </a:r>
            <a:r>
              <a:rPr lang="en-US" altLang="zh-TW" dirty="0" smtClean="0"/>
              <a:t>×</a:t>
            </a:r>
            <a:r>
              <a:rPr lang="zh-TW" altLang="zh-TW" dirty="0" smtClean="0"/>
              <a:t>」、「</a:t>
            </a:r>
            <a:r>
              <a:rPr lang="en-US" altLang="zh-TW" dirty="0" smtClean="0"/>
              <a:t>÷</a:t>
            </a:r>
            <a:r>
              <a:rPr lang="zh-TW" altLang="zh-TW" dirty="0" smtClean="0"/>
              <a:t>」符號分別所代表的意義是什麼呢？</a:t>
            </a:r>
            <a:endParaRPr lang="zh-TW" alt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8593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5025" y="1301359"/>
            <a:ext cx="9900203" cy="4100635"/>
          </a:xfrm>
        </p:spPr>
        <p:txBody>
          <a:bodyPr>
            <a:normAutofit/>
          </a:bodyPr>
          <a:lstStyle/>
          <a:p>
            <a:pPr algn="l"/>
            <a:r>
              <a:rPr lang="en-US" altLang="zh-TW" sz="5400" dirty="0" smtClean="0"/>
              <a:t>4.</a:t>
            </a:r>
            <a:r>
              <a:rPr lang="zh-TW" altLang="zh-TW" sz="5400" dirty="0" smtClean="0"/>
              <a:t>「</a:t>
            </a:r>
            <a:r>
              <a:rPr lang="en-US" altLang="zh-TW" sz="5400" dirty="0" smtClean="0"/>
              <a:t>6+9=15</a:t>
            </a:r>
            <a:r>
              <a:rPr lang="zh-TW" altLang="zh-TW" sz="5400" dirty="0" smtClean="0"/>
              <a:t>」的計算想法哪一種比較自然？哪一種可以和「</a:t>
            </a:r>
            <a:r>
              <a:rPr lang="en-US" altLang="zh-TW" sz="5400" dirty="0" smtClean="0"/>
              <a:t>15-9=6</a:t>
            </a:r>
            <a:r>
              <a:rPr lang="zh-TW" altLang="zh-TW" sz="5400" dirty="0" smtClean="0"/>
              <a:t>」教法比較一致呢？怎麼讓學生可以接著數數，而不是重頭數數？</a:t>
            </a:r>
            <a:endParaRPr lang="zh-TW" altLang="zh-TW" sz="5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0771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900203" cy="2131158"/>
          </a:xfrm>
        </p:spPr>
        <p:txBody>
          <a:bodyPr>
            <a:normAutofit/>
          </a:bodyPr>
          <a:lstStyle/>
          <a:p>
            <a:pPr algn="l"/>
            <a:r>
              <a:rPr lang="en-US" altLang="zh-TW" sz="5400" dirty="0" smtClean="0"/>
              <a:t>5.</a:t>
            </a:r>
            <a:r>
              <a:rPr lang="zh-TW" altLang="zh-TW" sz="5400" dirty="0" smtClean="0"/>
              <a:t>買</a:t>
            </a:r>
            <a:r>
              <a:rPr lang="en-US" altLang="zh-TW" sz="5400" dirty="0" smtClean="0"/>
              <a:t>1</a:t>
            </a:r>
            <a:r>
              <a:rPr lang="zh-TW" altLang="zh-TW" sz="5400" dirty="0" smtClean="0"/>
              <a:t>台玩具貨車</a:t>
            </a:r>
            <a:r>
              <a:rPr lang="en-US" altLang="zh-TW" sz="5400" dirty="0" smtClean="0"/>
              <a:t>194</a:t>
            </a:r>
            <a:r>
              <a:rPr lang="zh-TW" altLang="zh-TW" sz="5400" dirty="0" smtClean="0"/>
              <a:t>元，你會怎麼付錢呢？</a:t>
            </a:r>
            <a:endParaRPr lang="zh-TW" altLang="zh-TW" sz="5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736890" y="3453716"/>
            <a:ext cx="9900203" cy="13292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6.</a:t>
            </a:r>
            <a:r>
              <a:rPr kumimoji="0" lang="zh-TW" altLang="zh-TW" sz="5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為什麼</a:t>
            </a:r>
            <a:r>
              <a:rPr kumimoji="0" lang="en-US" altLang="zh-TW" sz="5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186</a:t>
            </a:r>
            <a:r>
              <a:rPr kumimoji="0" lang="zh-TW" altLang="zh-TW" sz="5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比</a:t>
            </a:r>
            <a:r>
              <a:rPr kumimoji="0" lang="en-US" altLang="zh-TW" sz="5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168</a:t>
            </a:r>
            <a:r>
              <a:rPr kumimoji="0" lang="zh-TW" altLang="zh-TW" sz="5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還要大呢？</a:t>
            </a:r>
            <a:endParaRPr kumimoji="0" lang="zh-TW" altLang="zh-TW" sz="5400" b="0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771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900203" cy="3256572"/>
          </a:xfrm>
        </p:spPr>
        <p:txBody>
          <a:bodyPr>
            <a:normAutofit/>
          </a:bodyPr>
          <a:lstStyle/>
          <a:p>
            <a:pPr algn="l"/>
            <a:r>
              <a:rPr lang="en-US" altLang="zh-TW" sz="5400" dirty="0" smtClean="0"/>
              <a:t>7.</a:t>
            </a:r>
            <a:r>
              <a:rPr lang="zh-TW" altLang="en-US" sz="5400" dirty="0" smtClean="0"/>
              <a:t>早餐店每天結束營業時會怎麼數錢呢？會從大額的開始還是從小額的呢？那</a:t>
            </a:r>
            <a:r>
              <a:rPr lang="en-US" altLang="zh-TW" sz="5400" dirty="0" smtClean="0"/>
              <a:t>35+12</a:t>
            </a:r>
            <a:r>
              <a:rPr lang="zh-TW" altLang="en-US" sz="5400" dirty="0" smtClean="0"/>
              <a:t>應該從哪裡開始算？位值高、位值低、還是？</a:t>
            </a:r>
            <a:endParaRPr lang="zh-TW" altLang="zh-TW" sz="5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0771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TM10001105[[fn=裁剪]]</Template>
  <TotalTime>184</TotalTime>
  <Words>371</Words>
  <Application>Microsoft Office PowerPoint</Application>
  <PresentationFormat>自訂</PresentationFormat>
  <Paragraphs>26</Paragraphs>
  <Slides>21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Crop</vt:lpstr>
      <vt:lpstr>整數與 小數的四則運算</vt:lpstr>
      <vt:lpstr>認識彼此</vt:lpstr>
      <vt:lpstr>反思問題</vt:lpstr>
      <vt:lpstr>1. 為什麼會需要用到「0」這個數字？為什麼任何數乘以「0」就等於「0」？</vt:lpstr>
      <vt:lpstr>2. 從1數到10是「排序」、「加1」、還是？</vt:lpstr>
      <vt:lpstr>3.四則運算當中的「+」、「－」、「×」、「÷」符號分別所代表的意義是什麼呢？</vt:lpstr>
      <vt:lpstr>4.「6+9=15」的計算想法哪一種比較自然？哪一種可以和「15-9=6」教法比較一致呢？怎麼讓學生可以接著數數，而不是重頭數數？</vt:lpstr>
      <vt:lpstr>5.買1台玩具貨車194元，你會怎麼付錢呢？</vt:lpstr>
      <vt:lpstr>7.早餐店每天結束營業時會怎麼數錢呢？會從大額的開始還是從小額的呢？那35+12應該從哪裡開始算？位值高、位值低、還是？</vt:lpstr>
      <vt:lpstr>8.哪一種講法比較好？或是怎麼講更自然？</vt:lpstr>
      <vt:lpstr>9.「4+3」和「3+4」一樣嗎？「4×3」和「3×4」一樣嗎？怎麼說明白？</vt:lpstr>
      <vt:lpstr>10.下面是康軒版說明加法和乘法交換率的方法，不好在哪裡？怎麼說會更好？</vt:lpstr>
      <vt:lpstr>11.九九乘法表應該怎麼教學生背，對於日後的使用幫助最大？</vt:lpstr>
      <vt:lpstr>13.右邊這種表現法有什麼不好？怎麼做紀錄會更好？</vt:lpstr>
      <vt:lpstr>15.觀察一下， (1)其實下面的題目很不自然，你知道不自然的地方在哪裡嗎？ (2)分裝問題和平分問題共同的核心概念是什麼？</vt:lpstr>
      <vt:lpstr>16.下面有兩種乘法運算，(1)請比較差異 (2)請使用下面兩種版本計算34×27。              康軒版                           CA版</vt:lpstr>
      <vt:lpstr>17.下面有兩種除法運算的紀錄方式，請比較差異。              康軒版                           CA版</vt:lpstr>
      <vt:lpstr> 18.下面的除法運算在想什麼？對齊格式選擇的理由為何？ </vt:lpstr>
      <vt:lpstr>投影片 19</vt:lpstr>
      <vt:lpstr>投影片 20</vt:lpstr>
      <vt:lpstr>謝謝聆聽與分享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Windows User</cp:lastModifiedBy>
  <cp:revision>27</cp:revision>
  <dcterms:created xsi:type="dcterms:W3CDTF">2018-07-08T09:54:45Z</dcterms:created>
  <dcterms:modified xsi:type="dcterms:W3CDTF">2018-07-13T23:07:58Z</dcterms:modified>
</cp:coreProperties>
</file>