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88" r:id="rId15"/>
    <p:sldId id="289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64CE5-378B-4FCA-84B4-647D6B4B4D92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E464FB-976E-4ADF-8F31-7CB719D7D455}">
      <dgm:prSet phldrT="[文字]" custT="1"/>
      <dgm:spPr>
        <a:solidFill>
          <a:srgbClr val="02AE23"/>
        </a:solidFill>
      </dgm:spPr>
      <dgm:t>
        <a:bodyPr/>
        <a:lstStyle/>
        <a:p>
          <a:r>
            <a:rPr lang="zh-TW" altLang="en-US" sz="3600" b="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正比</a:t>
          </a:r>
          <a:endParaRPr lang="zh-TW" altLang="en-US" sz="3600" b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656FA06-02D0-49A6-BF3A-C76D44E208D1}" type="par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0E31401-9375-4A4B-B4FD-AF4D7A9BE32E}" type="sib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E05465D-E3C1-46FB-9682-91023454C5BA}">
      <dgm:prSet phldrT="[文字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en-US" altLang="zh-TW" sz="3600" b="1" i="1" dirty="0" smtClean="0">
              <a:latin typeface="Times New Roman" pitchFamily="18" charset="0"/>
              <a:cs typeface="Times New Roman" pitchFamily="18" charset="0"/>
            </a:rPr>
            <a:t>a =  kb </a:t>
          </a:r>
          <a:endParaRPr lang="zh-TW" altLang="en-US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E1D80334-7A8F-4A89-A287-E892EAB94F9D}" type="sib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356BA11-F97E-419E-8A1C-C0697AE91DDA}" type="par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0A90A60-D9A5-4FD8-98AC-2BDD1AFBD459}" type="pres">
      <dgm:prSet presAssocID="{42064CE5-378B-4FCA-84B4-647D6B4B4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D0DDEB-24E5-4CA9-87DB-41B7B2A90D92}" type="pres">
      <dgm:prSet presAssocID="{CFE464FB-976E-4ADF-8F31-7CB719D7D455}" presName="boxAndChildren" presStyleCnt="0"/>
      <dgm:spPr/>
      <dgm:t>
        <a:bodyPr/>
        <a:lstStyle/>
        <a:p>
          <a:endParaRPr lang="zh-TW" altLang="en-US"/>
        </a:p>
      </dgm:t>
    </dgm:pt>
    <dgm:pt modelId="{EDDE5A6B-EEC9-4663-A3ED-F3C96AF4AFD5}" type="pres">
      <dgm:prSet presAssocID="{CFE464FB-976E-4ADF-8F31-7CB719D7D455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89097A53-C203-4F9F-B600-BFFA9499726D}" type="pres">
      <dgm:prSet presAssocID="{CFE464FB-976E-4ADF-8F31-7CB719D7D455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5F4FCD42-DBFB-40F3-9ED2-778F8CDBE2E0}" type="pres">
      <dgm:prSet presAssocID="{CFE464FB-976E-4ADF-8F31-7CB719D7D455}" presName="descendantBox" presStyleCnt="0"/>
      <dgm:spPr/>
      <dgm:t>
        <a:bodyPr/>
        <a:lstStyle/>
        <a:p>
          <a:endParaRPr lang="zh-TW" altLang="en-US"/>
        </a:p>
      </dgm:t>
    </dgm:pt>
    <dgm:pt modelId="{44DF5B8B-665F-4B0F-AE84-F0D8D86E2223}" type="pres">
      <dgm:prSet presAssocID="{3E05465D-E3C1-46FB-9682-91023454C5BA}" presName="childTextBox" presStyleLbl="fgAccFollowNode1" presStyleIdx="0" presStyleCnt="1" custLinFactNeighborX="45694" custLinFactNeighborY="630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5C0D23-AA45-445C-9A9D-9F27060CACB4}" srcId="{CFE464FB-976E-4ADF-8F31-7CB719D7D455}" destId="{3E05465D-E3C1-46FB-9682-91023454C5BA}" srcOrd="0" destOrd="0" parTransId="{5356BA11-F97E-419E-8A1C-C0697AE91DDA}" sibTransId="{E1D80334-7A8F-4A89-A287-E892EAB94F9D}"/>
    <dgm:cxn modelId="{FB0C4EAB-5FE4-464D-8E9B-EBDF4D6A0BA9}" type="presOf" srcId="{3E05465D-E3C1-46FB-9682-91023454C5BA}" destId="{44DF5B8B-665F-4B0F-AE84-F0D8D86E2223}" srcOrd="0" destOrd="0" presId="urn:microsoft.com/office/officeart/2005/8/layout/process4"/>
    <dgm:cxn modelId="{F8CAE9EF-7D33-43EF-9889-DFFE7175E69A}" type="presOf" srcId="{CFE464FB-976E-4ADF-8F31-7CB719D7D455}" destId="{89097A53-C203-4F9F-B600-BFFA9499726D}" srcOrd="1" destOrd="0" presId="urn:microsoft.com/office/officeart/2005/8/layout/process4"/>
    <dgm:cxn modelId="{A8C0032A-42C1-42DF-AF75-645224518AA2}" type="presOf" srcId="{CFE464FB-976E-4ADF-8F31-7CB719D7D455}" destId="{EDDE5A6B-EEC9-4663-A3ED-F3C96AF4AFD5}" srcOrd="0" destOrd="0" presId="urn:microsoft.com/office/officeart/2005/8/layout/process4"/>
    <dgm:cxn modelId="{89C0E10B-6228-4C98-B612-F49013D2AC2B}" srcId="{42064CE5-378B-4FCA-84B4-647D6B4B4D92}" destId="{CFE464FB-976E-4ADF-8F31-7CB719D7D455}" srcOrd="0" destOrd="0" parTransId="{4656FA06-02D0-49A6-BF3A-C76D44E208D1}" sibTransId="{B0E31401-9375-4A4B-B4FD-AF4D7A9BE32E}"/>
    <dgm:cxn modelId="{6194617F-AE9A-4A48-93C1-C39E187665C3}" type="presOf" srcId="{42064CE5-378B-4FCA-84B4-647D6B4B4D92}" destId="{90A90A60-D9A5-4FD8-98AC-2BDD1AFBD459}" srcOrd="0" destOrd="0" presId="urn:microsoft.com/office/officeart/2005/8/layout/process4"/>
    <dgm:cxn modelId="{86AE1921-3EB5-4780-9AC6-557E3FDDB187}" type="presParOf" srcId="{90A90A60-D9A5-4FD8-98AC-2BDD1AFBD459}" destId="{3CD0DDEB-24E5-4CA9-87DB-41B7B2A90D92}" srcOrd="0" destOrd="0" presId="urn:microsoft.com/office/officeart/2005/8/layout/process4"/>
    <dgm:cxn modelId="{5E86B6BF-8FCA-48BC-B514-18B42ED6C4AF}" type="presParOf" srcId="{3CD0DDEB-24E5-4CA9-87DB-41B7B2A90D92}" destId="{EDDE5A6B-EEC9-4663-A3ED-F3C96AF4AFD5}" srcOrd="0" destOrd="0" presId="urn:microsoft.com/office/officeart/2005/8/layout/process4"/>
    <dgm:cxn modelId="{B38C50ED-EEE7-4649-824F-3DF9A10FF26D}" type="presParOf" srcId="{3CD0DDEB-24E5-4CA9-87DB-41B7B2A90D92}" destId="{89097A53-C203-4F9F-B600-BFFA9499726D}" srcOrd="1" destOrd="0" presId="urn:microsoft.com/office/officeart/2005/8/layout/process4"/>
    <dgm:cxn modelId="{1FD59425-55C9-4BDF-91A1-54B32D0545DC}" type="presParOf" srcId="{3CD0DDEB-24E5-4CA9-87DB-41B7B2A90D92}" destId="{5F4FCD42-DBFB-40F3-9ED2-778F8CDBE2E0}" srcOrd="2" destOrd="0" presId="urn:microsoft.com/office/officeart/2005/8/layout/process4"/>
    <dgm:cxn modelId="{BAA20082-8569-45F9-8587-59B62CBA3D4E}" type="presParOf" srcId="{5F4FCD42-DBFB-40F3-9ED2-778F8CDBE2E0}" destId="{44DF5B8B-665F-4B0F-AE84-F0D8D86E22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64CE5-378B-4FCA-84B4-647D6B4B4D92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E464FB-976E-4ADF-8F31-7CB719D7D455}">
      <dgm:prSet phldrT="[文字]" custT="1"/>
      <dgm:spPr>
        <a:solidFill>
          <a:srgbClr val="02AE23"/>
        </a:solidFill>
      </dgm:spPr>
      <dgm:t>
        <a:bodyPr/>
        <a:lstStyle/>
        <a:p>
          <a:r>
            <a:rPr lang="zh-TW" altLang="en-US" sz="3600" b="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反比</a:t>
          </a:r>
          <a:endParaRPr lang="zh-TW" altLang="en-US" sz="3600" b="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4656FA06-02D0-49A6-BF3A-C76D44E208D1}" type="par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0E31401-9375-4A4B-B4FD-AF4D7A9BE32E}" type="sibTrans" cxnId="{89C0E10B-6228-4C98-B612-F49013D2AC2B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3E05465D-E3C1-46FB-9682-91023454C5BA}">
      <dgm:prSet phldrT="[文字]" custT="1"/>
      <dgm:spPr>
        <a:solidFill>
          <a:srgbClr val="FFCC00">
            <a:alpha val="89804"/>
          </a:srgbClr>
        </a:solidFill>
      </dgm:spPr>
      <dgm:t>
        <a:bodyPr/>
        <a:lstStyle/>
        <a:p>
          <a:r>
            <a:rPr lang="en-US" altLang="zh-TW" sz="3600" b="1" i="1" dirty="0" err="1" smtClean="0">
              <a:latin typeface="Times New Roman" pitchFamily="18" charset="0"/>
              <a:cs typeface="Times New Roman" pitchFamily="18" charset="0"/>
            </a:rPr>
            <a:t>ab</a:t>
          </a:r>
          <a:r>
            <a:rPr lang="en-US" altLang="zh-TW" sz="3600" b="1" i="1" dirty="0" smtClean="0">
              <a:latin typeface="Times New Roman" pitchFamily="18" charset="0"/>
              <a:cs typeface="Times New Roman" pitchFamily="18" charset="0"/>
            </a:rPr>
            <a:t> =  k </a:t>
          </a:r>
          <a:endParaRPr lang="zh-TW" altLang="en-US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E1D80334-7A8F-4A89-A287-E892EAB94F9D}" type="sib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5356BA11-F97E-419E-8A1C-C0697AE91DDA}" type="parTrans" cxnId="{E95C0D23-AA45-445C-9A9D-9F27060CACB4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90A90A60-D9A5-4FD8-98AC-2BDD1AFBD459}" type="pres">
      <dgm:prSet presAssocID="{42064CE5-378B-4FCA-84B4-647D6B4B4D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D0DDEB-24E5-4CA9-87DB-41B7B2A90D92}" type="pres">
      <dgm:prSet presAssocID="{CFE464FB-976E-4ADF-8F31-7CB719D7D455}" presName="boxAndChildren" presStyleCnt="0"/>
      <dgm:spPr/>
      <dgm:t>
        <a:bodyPr/>
        <a:lstStyle/>
        <a:p>
          <a:endParaRPr lang="zh-TW" altLang="en-US"/>
        </a:p>
      </dgm:t>
    </dgm:pt>
    <dgm:pt modelId="{EDDE5A6B-EEC9-4663-A3ED-F3C96AF4AFD5}" type="pres">
      <dgm:prSet presAssocID="{CFE464FB-976E-4ADF-8F31-7CB719D7D455}" presName="parentTextBox" presStyleLbl="node1" presStyleIdx="0" presStyleCnt="1"/>
      <dgm:spPr/>
      <dgm:t>
        <a:bodyPr/>
        <a:lstStyle/>
        <a:p>
          <a:endParaRPr lang="zh-TW" altLang="en-US"/>
        </a:p>
      </dgm:t>
    </dgm:pt>
    <dgm:pt modelId="{89097A53-C203-4F9F-B600-BFFA9499726D}" type="pres">
      <dgm:prSet presAssocID="{CFE464FB-976E-4ADF-8F31-7CB719D7D455}" presName="entireBox" presStyleLbl="node1" presStyleIdx="0" presStyleCnt="1"/>
      <dgm:spPr/>
      <dgm:t>
        <a:bodyPr/>
        <a:lstStyle/>
        <a:p>
          <a:endParaRPr lang="zh-TW" altLang="en-US"/>
        </a:p>
      </dgm:t>
    </dgm:pt>
    <dgm:pt modelId="{5F4FCD42-DBFB-40F3-9ED2-778F8CDBE2E0}" type="pres">
      <dgm:prSet presAssocID="{CFE464FB-976E-4ADF-8F31-7CB719D7D455}" presName="descendantBox" presStyleCnt="0"/>
      <dgm:spPr/>
      <dgm:t>
        <a:bodyPr/>
        <a:lstStyle/>
        <a:p>
          <a:endParaRPr lang="zh-TW" altLang="en-US"/>
        </a:p>
      </dgm:t>
    </dgm:pt>
    <dgm:pt modelId="{44DF5B8B-665F-4B0F-AE84-F0D8D86E2223}" type="pres">
      <dgm:prSet presAssocID="{3E05465D-E3C1-46FB-9682-91023454C5BA}" presName="childTextBox" presStyleLbl="fgAccFollowNode1" presStyleIdx="0" presStyleCnt="1" custLinFactNeighborX="45694" custLinFactNeighborY="630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7427FF-18CE-477D-8E80-146E1C39EDA7}" type="presOf" srcId="{3E05465D-E3C1-46FB-9682-91023454C5BA}" destId="{44DF5B8B-665F-4B0F-AE84-F0D8D86E2223}" srcOrd="0" destOrd="0" presId="urn:microsoft.com/office/officeart/2005/8/layout/process4"/>
    <dgm:cxn modelId="{E95C0D23-AA45-445C-9A9D-9F27060CACB4}" srcId="{CFE464FB-976E-4ADF-8F31-7CB719D7D455}" destId="{3E05465D-E3C1-46FB-9682-91023454C5BA}" srcOrd="0" destOrd="0" parTransId="{5356BA11-F97E-419E-8A1C-C0697AE91DDA}" sibTransId="{E1D80334-7A8F-4A89-A287-E892EAB94F9D}"/>
    <dgm:cxn modelId="{37C022CC-7D39-4D5A-B250-3797D0DC11CE}" type="presOf" srcId="{CFE464FB-976E-4ADF-8F31-7CB719D7D455}" destId="{EDDE5A6B-EEC9-4663-A3ED-F3C96AF4AFD5}" srcOrd="0" destOrd="0" presId="urn:microsoft.com/office/officeart/2005/8/layout/process4"/>
    <dgm:cxn modelId="{2A26731B-6D5A-457E-9457-5CFAB05C9EF7}" type="presOf" srcId="{CFE464FB-976E-4ADF-8F31-7CB719D7D455}" destId="{89097A53-C203-4F9F-B600-BFFA9499726D}" srcOrd="1" destOrd="0" presId="urn:microsoft.com/office/officeart/2005/8/layout/process4"/>
    <dgm:cxn modelId="{89C0E10B-6228-4C98-B612-F49013D2AC2B}" srcId="{42064CE5-378B-4FCA-84B4-647D6B4B4D92}" destId="{CFE464FB-976E-4ADF-8F31-7CB719D7D455}" srcOrd="0" destOrd="0" parTransId="{4656FA06-02D0-49A6-BF3A-C76D44E208D1}" sibTransId="{B0E31401-9375-4A4B-B4FD-AF4D7A9BE32E}"/>
    <dgm:cxn modelId="{B9E32E17-DF0C-492B-AAE9-BA35294A4695}" type="presOf" srcId="{42064CE5-378B-4FCA-84B4-647D6B4B4D92}" destId="{90A90A60-D9A5-4FD8-98AC-2BDD1AFBD459}" srcOrd="0" destOrd="0" presId="urn:microsoft.com/office/officeart/2005/8/layout/process4"/>
    <dgm:cxn modelId="{2878C206-1D5B-43D9-AA14-B56B65E7DA19}" type="presParOf" srcId="{90A90A60-D9A5-4FD8-98AC-2BDD1AFBD459}" destId="{3CD0DDEB-24E5-4CA9-87DB-41B7B2A90D92}" srcOrd="0" destOrd="0" presId="urn:microsoft.com/office/officeart/2005/8/layout/process4"/>
    <dgm:cxn modelId="{21479215-11FB-46D7-8447-2199C8F86778}" type="presParOf" srcId="{3CD0DDEB-24E5-4CA9-87DB-41B7B2A90D92}" destId="{EDDE5A6B-EEC9-4663-A3ED-F3C96AF4AFD5}" srcOrd="0" destOrd="0" presId="urn:microsoft.com/office/officeart/2005/8/layout/process4"/>
    <dgm:cxn modelId="{4FDB85FA-FF8F-4270-ADFE-816572DD6C41}" type="presParOf" srcId="{3CD0DDEB-24E5-4CA9-87DB-41B7B2A90D92}" destId="{89097A53-C203-4F9F-B600-BFFA9499726D}" srcOrd="1" destOrd="0" presId="urn:microsoft.com/office/officeart/2005/8/layout/process4"/>
    <dgm:cxn modelId="{64B88F46-380F-40C2-8818-7B88AA67D898}" type="presParOf" srcId="{3CD0DDEB-24E5-4CA9-87DB-41B7B2A90D92}" destId="{5F4FCD42-DBFB-40F3-9ED2-778F8CDBE2E0}" srcOrd="2" destOrd="0" presId="urn:microsoft.com/office/officeart/2005/8/layout/process4"/>
    <dgm:cxn modelId="{E884EF80-B4AA-4D93-9171-1ED12D2B505F}" type="presParOf" srcId="{5F4FCD42-DBFB-40F3-9ED2-778F8CDBE2E0}" destId="{44DF5B8B-665F-4B0F-AE84-F0D8D86E22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7A53-C203-4F9F-B600-BFFA9499726D}">
      <dsp:nvSpPr>
        <dsp:cNvPr id="0" name=""/>
        <dsp:cNvSpPr/>
      </dsp:nvSpPr>
      <dsp:spPr>
        <a:xfrm>
          <a:off x="0" y="527"/>
          <a:ext cx="3960000" cy="1078945"/>
        </a:xfrm>
        <a:prstGeom prst="rect">
          <a:avLst/>
        </a:prstGeom>
        <a:solidFill>
          <a:srgbClr val="02AE2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正比</a:t>
          </a:r>
          <a:endParaRPr lang="zh-TW" altLang="en-US" sz="3600" b="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527"/>
        <a:ext cx="3960000" cy="582630"/>
      </dsp:txXfrm>
    </dsp:sp>
    <dsp:sp modelId="{44DF5B8B-665F-4B0F-AE84-F0D8D86E2223}">
      <dsp:nvSpPr>
        <dsp:cNvPr id="0" name=""/>
        <dsp:cNvSpPr/>
      </dsp:nvSpPr>
      <dsp:spPr>
        <a:xfrm>
          <a:off x="0" y="583685"/>
          <a:ext cx="3960000" cy="496314"/>
        </a:xfrm>
        <a:prstGeom prst="rect">
          <a:avLst/>
        </a:prstGeom>
        <a:solidFill>
          <a:srgbClr val="FFCC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i="1" kern="1200" dirty="0" smtClean="0">
              <a:latin typeface="Times New Roman" pitchFamily="18" charset="0"/>
              <a:cs typeface="Times New Roman" pitchFamily="18" charset="0"/>
            </a:rPr>
            <a:t>a =  kb </a:t>
          </a:r>
          <a:endParaRPr lang="zh-TW" altLang="en-US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3685"/>
        <a:ext cx="3960000" cy="496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7A53-C203-4F9F-B600-BFFA9499726D}">
      <dsp:nvSpPr>
        <dsp:cNvPr id="0" name=""/>
        <dsp:cNvSpPr/>
      </dsp:nvSpPr>
      <dsp:spPr>
        <a:xfrm>
          <a:off x="0" y="527"/>
          <a:ext cx="4176044" cy="1078945"/>
        </a:xfrm>
        <a:prstGeom prst="rect">
          <a:avLst/>
        </a:prstGeom>
        <a:solidFill>
          <a:srgbClr val="02AE2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反比</a:t>
          </a:r>
          <a:endParaRPr lang="zh-TW" altLang="en-US" sz="3600" b="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0" y="527"/>
        <a:ext cx="4176044" cy="582630"/>
      </dsp:txXfrm>
    </dsp:sp>
    <dsp:sp modelId="{44DF5B8B-665F-4B0F-AE84-F0D8D86E2223}">
      <dsp:nvSpPr>
        <dsp:cNvPr id="0" name=""/>
        <dsp:cNvSpPr/>
      </dsp:nvSpPr>
      <dsp:spPr>
        <a:xfrm>
          <a:off x="0" y="583685"/>
          <a:ext cx="4176044" cy="496314"/>
        </a:xfrm>
        <a:prstGeom prst="rect">
          <a:avLst/>
        </a:prstGeom>
        <a:solidFill>
          <a:srgbClr val="FFCC0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i="1" kern="1200" dirty="0" err="1" smtClean="0">
              <a:latin typeface="Times New Roman" pitchFamily="18" charset="0"/>
              <a:cs typeface="Times New Roman" pitchFamily="18" charset="0"/>
            </a:rPr>
            <a:t>ab</a:t>
          </a:r>
          <a:r>
            <a:rPr lang="en-US" altLang="zh-TW" sz="3600" b="1" i="1" kern="1200" dirty="0" smtClean="0">
              <a:latin typeface="Times New Roman" pitchFamily="18" charset="0"/>
              <a:cs typeface="Times New Roman" pitchFamily="18" charset="0"/>
            </a:rPr>
            <a:t> =  k </a:t>
          </a:r>
          <a:endParaRPr lang="zh-TW" altLang="en-US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83685"/>
        <a:ext cx="4176044" cy="49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467BF-98F0-425E-8436-98C6F126F71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EA67D-E4F1-4AD8-92FD-7C30705240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EA67D-E4F1-4AD8-92FD-7C3070524070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92547FF6-9F43-4784-836F-24A12BF292A2}" type="datetimeFigureOut">
              <a:rPr lang="zh-TW" altLang="en-US" smtClean="0"/>
              <a:pPr/>
              <a:t>2018/7/28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239629D9-1C44-4A7B-9805-777CA24D37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9.bin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wmf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2-3&#27604;&#33287;&#27604;&#20363;&#24335;(20170329&#27946;&#36066;&#26494;&#20462;&#25913;)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比與比例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By CA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內項乘積等於外項</a:t>
            </a:r>
            <a:r>
              <a:rPr lang="zh-TW" altLang="zh-TW" dirty="0" smtClean="0"/>
              <a:t>乘積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683569" y="2636915"/>
          <a:ext cx="7877259" cy="81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" imgW="2082600" imgH="215640" progId="Equation.DSMT4">
                  <p:embed/>
                </p:oleObj>
              </mc:Choice>
              <mc:Fallback>
                <p:oleObj name="Equation" r:id="rId3" imgW="208260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2636915"/>
                        <a:ext cx="7877259" cy="816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5" descr="ãåè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284984"/>
            <a:ext cx="2736304" cy="2736304"/>
          </a:xfrm>
          <a:prstGeom prst="rect">
            <a:avLst/>
          </a:prstGeom>
          <a:noFill/>
        </p:spPr>
      </p:pic>
      <p:sp>
        <p:nvSpPr>
          <p:cNvPr id="7" name="手繪多邊形 6"/>
          <p:cNvSpPr/>
          <p:nvPr/>
        </p:nvSpPr>
        <p:spPr>
          <a:xfrm>
            <a:off x="3921928" y="2407267"/>
            <a:ext cx="1514168" cy="237613"/>
          </a:xfrm>
          <a:custGeom>
            <a:avLst/>
            <a:gdLst>
              <a:gd name="connsiteX0" fmla="*/ 0 w 1514168"/>
              <a:gd name="connsiteY0" fmla="*/ 227781 h 237613"/>
              <a:gd name="connsiteX1" fmla="*/ 825910 w 1514168"/>
              <a:gd name="connsiteY1" fmla="*/ 1639 h 237613"/>
              <a:gd name="connsiteX2" fmla="*/ 1514168 w 1514168"/>
              <a:gd name="connsiteY2" fmla="*/ 237613 h 2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168" h="237613">
                <a:moveTo>
                  <a:pt x="0" y="227781"/>
                </a:moveTo>
                <a:cubicBezTo>
                  <a:pt x="286774" y="113890"/>
                  <a:pt x="573549" y="0"/>
                  <a:pt x="825910" y="1639"/>
                </a:cubicBezTo>
                <a:cubicBezTo>
                  <a:pt x="1078271" y="3278"/>
                  <a:pt x="1296219" y="120445"/>
                  <a:pt x="1514168" y="237613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300749" y="2200788"/>
            <a:ext cx="4630995" cy="434259"/>
          </a:xfrm>
          <a:custGeom>
            <a:avLst/>
            <a:gdLst>
              <a:gd name="connsiteX0" fmla="*/ 0 w 4630994"/>
              <a:gd name="connsiteY0" fmla="*/ 365432 h 434258"/>
              <a:gd name="connsiteX1" fmla="*/ 2389239 w 4630994"/>
              <a:gd name="connsiteY1" fmla="*/ 11471 h 434258"/>
              <a:gd name="connsiteX2" fmla="*/ 4630994 w 4630994"/>
              <a:gd name="connsiteY2" fmla="*/ 434258 h 4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994" h="434258">
                <a:moveTo>
                  <a:pt x="0" y="365432"/>
                </a:moveTo>
                <a:cubicBezTo>
                  <a:pt x="808703" y="182716"/>
                  <a:pt x="1617407" y="0"/>
                  <a:pt x="2389239" y="11471"/>
                </a:cubicBezTo>
                <a:cubicBezTo>
                  <a:pt x="3161071" y="22942"/>
                  <a:pt x="3896032" y="228600"/>
                  <a:pt x="4630994" y="434258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904569" y="1933680"/>
            <a:ext cx="7413523" cy="809523"/>
          </a:xfrm>
          <a:custGeom>
            <a:avLst/>
            <a:gdLst>
              <a:gd name="connsiteX0" fmla="*/ 0 w 7413522"/>
              <a:gd name="connsiteY0" fmla="*/ 671871 h 809523"/>
              <a:gd name="connsiteX1" fmla="*/ 3854245 w 7413522"/>
              <a:gd name="connsiteY1" fmla="*/ 22942 h 809523"/>
              <a:gd name="connsiteX2" fmla="*/ 7413522 w 7413522"/>
              <a:gd name="connsiteY2" fmla="*/ 809523 h 80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13522" h="809523">
                <a:moveTo>
                  <a:pt x="0" y="671871"/>
                </a:moveTo>
                <a:cubicBezTo>
                  <a:pt x="1309329" y="335935"/>
                  <a:pt x="2618658" y="0"/>
                  <a:pt x="3854245" y="22942"/>
                </a:cubicBezTo>
                <a:cubicBezTo>
                  <a:pt x="5089832" y="45884"/>
                  <a:pt x="6251677" y="427703"/>
                  <a:pt x="7413522" y="809523"/>
                </a:cubicBez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實？虛？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4114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全校男生和女生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人數比是</a:t>
            </a:r>
            <a:r>
              <a:rPr lang="en-US" altLang="zh-TW" dirty="0">
                <a:latin typeface="標楷體" pitchFamily="65" charset="-120"/>
                <a:cs typeface="Times New Roman" pitchFamily="18" charset="0"/>
              </a:rPr>
              <a:t>3:2</a:t>
            </a: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今天轉出</a:t>
            </a:r>
            <a:r>
              <a:rPr lang="en-US" altLang="zh-TW" dirty="0" smtClean="0">
                <a:latin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</a:rPr>
              <a:t>個男生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所以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男生和女生</a:t>
            </a:r>
            <a:endParaRPr lang="en-US" altLang="zh-TW" dirty="0" smtClean="0">
              <a:latin typeface="標楷體" pitchFamily="65" charset="-120"/>
            </a:endParaRP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人數比變成</a:t>
            </a:r>
            <a:r>
              <a:rPr lang="en-US" altLang="zh-TW" dirty="0" smtClean="0">
                <a:latin typeface="標楷體" pitchFamily="65" charset="-120"/>
              </a:rPr>
              <a:t>2:2</a:t>
            </a:r>
          </a:p>
          <a:p>
            <a:pPr algn="ctr">
              <a:buNone/>
            </a:pPr>
            <a:r>
              <a:rPr lang="zh-TW" altLang="en-US" dirty="0" smtClean="0">
                <a:latin typeface="標楷體" pitchFamily="65" charset="-120"/>
              </a:rPr>
              <a:t>錯在哪裡？</a:t>
            </a: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741168" y="1628802"/>
            <a:ext cx="3791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【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健康解碼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】</a:t>
            </a: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享瘦三餐黃金比例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早餐：午餐：晚餐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algn="ctr" fontAlgn="base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所以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早餐要吃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碗飯？！</a:t>
            </a:r>
          </a:p>
        </p:txBody>
      </p:sp>
      <p:pic>
        <p:nvPicPr>
          <p:cNvPr id="24578" name="Picture 2" descr="ãé£¯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97152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分得清楚？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31640" y="2276875"/>
            <a:ext cx="17281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635896" y="2276874"/>
            <a:ext cx="17281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868144" y="2276874"/>
            <a:ext cx="17281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比值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331640" y="3501010"/>
            <a:ext cx="17281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正比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635896" y="3501010"/>
            <a:ext cx="17281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比率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868144" y="3501010"/>
            <a:ext cx="172819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反比</a:t>
            </a:r>
          </a:p>
        </p:txBody>
      </p:sp>
      <p:sp>
        <p:nvSpPr>
          <p:cNvPr id="3" name="矩形 2"/>
          <p:cNvSpPr/>
          <p:nvPr/>
        </p:nvSpPr>
        <p:spPr>
          <a:xfrm>
            <a:off x="1889956" y="6478458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年輕女性比男性愛運動 但「會喘」的比率還是較低</a:t>
            </a:r>
          </a:p>
        </p:txBody>
      </p:sp>
      <p:sp>
        <p:nvSpPr>
          <p:cNvPr id="10" name="矩形 9"/>
          <p:cNvSpPr/>
          <p:nvPr/>
        </p:nvSpPr>
        <p:spPr>
          <a:xfrm>
            <a:off x="2722904" y="6077465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三餐亂吃 國中小學生 過輕比率增</a:t>
            </a:r>
          </a:p>
        </p:txBody>
      </p:sp>
      <p:sp>
        <p:nvSpPr>
          <p:cNvPr id="11" name="矩形 10"/>
          <p:cNvSpPr/>
          <p:nvPr/>
        </p:nvSpPr>
        <p:spPr>
          <a:xfrm>
            <a:off x="2412724" y="5651956"/>
            <a:ext cx="417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Helvetica Neue"/>
              </a:rPr>
              <a:t>生錯地方了嗎？ 北韓奴隸比例全球之冠</a:t>
            </a:r>
          </a:p>
        </p:txBody>
      </p:sp>
      <p:sp>
        <p:nvSpPr>
          <p:cNvPr id="12" name="矩形 11"/>
          <p:cNvSpPr/>
          <p:nvPr/>
        </p:nvSpPr>
        <p:spPr>
          <a:xfrm>
            <a:off x="2831222" y="5219909"/>
            <a:ext cx="344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注射隆鼻的黃金比例：三庭五眼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脈絡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4" name="Picture 4" descr="https://flipermag.com/wp-content/uploads/2016/10/cupos-visual-recorder-01-1-75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10" y="1700809"/>
            <a:ext cx="7143751" cy="4286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怎麼</a:t>
            </a:r>
            <a:r>
              <a:rPr lang="zh-TW" altLang="en-US" sz="6600" b="1" dirty="0"/>
              <a:t>算</a:t>
            </a:r>
            <a:r>
              <a:rPr lang="zh-TW" altLang="en-US" dirty="0" smtClean="0"/>
              <a:t>出來？</a:t>
            </a:r>
            <a:endParaRPr lang="zh-TW" altLang="en-US" dirty="0"/>
          </a:p>
        </p:txBody>
      </p:sp>
      <p:graphicFrame>
        <p:nvGraphicFramePr>
          <p:cNvPr id="11" name="內容版面配置區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23928" y="1851927"/>
          <a:ext cx="3960000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935796" y="305559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9552" y="370897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92968" y="515613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cxnSp>
        <p:nvCxnSpPr>
          <p:cNvPr id="15" name="直線單箭頭接點 14"/>
          <p:cNvCxnSpPr/>
          <p:nvPr/>
        </p:nvCxnSpPr>
        <p:spPr>
          <a:xfrm rot="5400000">
            <a:off x="725098" y="4679759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5400000">
            <a:off x="1997715" y="4679761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211552" y="429165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07696" y="430351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rot="5400000">
            <a:off x="7167990" y="4724150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物件 19"/>
          <p:cNvGraphicFramePr>
            <a:graphicFrameLocks noChangeAspect="1"/>
          </p:cNvGraphicFramePr>
          <p:nvPr>
            <p:extLst/>
          </p:nvPr>
        </p:nvGraphicFramePr>
        <p:xfrm>
          <a:off x="7594842" y="4310101"/>
          <a:ext cx="496747" cy="814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方程式" r:id="rId8" imgW="241200" imgH="393480" progId="Equation.3">
                  <p:embed/>
                </p:oleObj>
              </mc:Choice>
              <mc:Fallback>
                <p:oleObj name="方程式" r:id="rId8" imgW="241200" imgH="393480" progId="Equation.3">
                  <p:embed/>
                  <p:pic>
                    <p:nvPicPr>
                      <p:cNvPr id="2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842" y="4310101"/>
                        <a:ext cx="496747" cy="814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935796" y="365012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98369" y="511974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723928" y="301545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23928" y="364728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350799" y="369413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723928" y="515613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 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357203" y="515893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=</a:t>
            </a:r>
            <a:endParaRPr lang="zh-TW" altLang="en-US" sz="3600" dirty="0"/>
          </a:p>
        </p:txBody>
      </p:sp>
      <p:cxnSp>
        <p:nvCxnSpPr>
          <p:cNvPr id="28" name="直線單箭頭接點 27"/>
          <p:cNvCxnSpPr/>
          <p:nvPr/>
        </p:nvCxnSpPr>
        <p:spPr>
          <a:xfrm rot="5400000">
            <a:off x="5670122" y="4760153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6084168" y="438385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×2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0" name="內容版面配置區 8"/>
          <p:cNvGraphicFramePr>
            <a:graphicFrameLocks/>
          </p:cNvGraphicFramePr>
          <p:nvPr>
            <p:extLst/>
          </p:nvPr>
        </p:nvGraphicFramePr>
        <p:xfrm>
          <a:off x="4716017" y="1847080"/>
          <a:ext cx="4176044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31" name="直線單箭頭接點 30"/>
          <p:cNvCxnSpPr/>
          <p:nvPr/>
        </p:nvCxnSpPr>
        <p:spPr>
          <a:xfrm>
            <a:off x="1619673" y="5733259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物件 31"/>
          <p:cNvGraphicFramePr>
            <a:graphicFrameLocks noChangeAspect="1"/>
          </p:cNvGraphicFramePr>
          <p:nvPr>
            <p:extLst/>
          </p:nvPr>
        </p:nvGraphicFramePr>
        <p:xfrm>
          <a:off x="1691683" y="5733256"/>
          <a:ext cx="58401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15" imgW="241200" imgH="393480" progId="Equation.DSMT4">
                  <p:embed/>
                </p:oleObj>
              </mc:Choice>
              <mc:Fallback>
                <p:oleObj name="Equation" r:id="rId15" imgW="241200" imgH="393480" progId="Equation.DSMT4">
                  <p:embed/>
                  <p:pic>
                    <p:nvPicPr>
                      <p:cNvPr id="32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3" y="5733256"/>
                        <a:ext cx="584015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>
            <a:off x="6552221" y="5790851"/>
            <a:ext cx="828092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6516216" y="5589240"/>
            <a:ext cx="64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zh-TW" alt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3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5493" y="1941022"/>
            <a:ext cx="990473" cy="3547338"/>
            <a:chOff x="562575" y="1083772"/>
            <a:chExt cx="990602" cy="3547338"/>
          </a:xfrm>
        </p:grpSpPr>
        <p:grpSp>
          <p:nvGrpSpPr>
            <p:cNvPr id="4" name="组合 3"/>
            <p:cNvGrpSpPr/>
            <p:nvPr/>
          </p:nvGrpSpPr>
          <p:grpSpPr>
            <a:xfrm>
              <a:off x="562575" y="1083772"/>
              <a:ext cx="990602" cy="3506894"/>
              <a:chOff x="751904" y="1267983"/>
              <a:chExt cx="1323980" cy="4687107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414232" y="1267983"/>
                <a:ext cx="0" cy="3358031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弧形 8"/>
              <p:cNvSpPr/>
              <p:nvPr/>
            </p:nvSpPr>
            <p:spPr>
              <a:xfrm>
                <a:off x="751904" y="4631110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08833" y="3733024"/>
              <a:ext cx="898087" cy="898086"/>
              <a:chOff x="608833" y="3733024"/>
              <a:chExt cx="898087" cy="89808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7" name="文本框 24"/>
              <p:cNvSpPr txBox="1"/>
              <p:nvPr/>
            </p:nvSpPr>
            <p:spPr>
              <a:xfrm>
                <a:off x="728068" y="3818443"/>
                <a:ext cx="646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想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92565" y="1541011"/>
            <a:ext cx="7176701" cy="399967"/>
            <a:chOff x="0" y="683758"/>
            <a:chExt cx="7177637" cy="399966"/>
          </a:xfrm>
        </p:grpSpPr>
        <p:sp>
          <p:nvSpPr>
            <p:cNvPr id="11" name="矩形 10">
              <a:hlinkClick r:id="rId3" action="ppaction://hlinkfile"/>
            </p:cNvPr>
            <p:cNvSpPr/>
            <p:nvPr/>
          </p:nvSpPr>
          <p:spPr>
            <a:xfrm>
              <a:off x="5661095" y="683758"/>
              <a:ext cx="1516542" cy="39909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5">
                <a:solidFill>
                  <a:prstClr val="black">
                    <a:lumMod val="85000"/>
                    <a:lumOff val="15000"/>
                  </a:prstClr>
                </a:solidFill>
                <a:sym typeface="Arial"/>
              </a:endParaRPr>
            </a:p>
          </p:txBody>
        </p:sp>
        <p:sp>
          <p:nvSpPr>
            <p:cNvPr id="12" name="矩形 11">
              <a:hlinkClick r:id="rId3" action="ppaction://hlinkfile"/>
            </p:cNvPr>
            <p:cNvSpPr/>
            <p:nvPr/>
          </p:nvSpPr>
          <p:spPr>
            <a:xfrm>
              <a:off x="5772950" y="694645"/>
              <a:ext cx="133900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rPr>
                <a:t>生根學習單</a:t>
              </a:r>
              <a:endParaRPr lang="zh-CN" altLang="en-US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0" y="1083724"/>
              <a:ext cx="7172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195915" y="1940998"/>
            <a:ext cx="990472" cy="2305179"/>
            <a:chOff x="1613160" y="1083724"/>
            <a:chExt cx="990602" cy="2305178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3160" y="1083724"/>
              <a:ext cx="990602" cy="2227897"/>
              <a:chOff x="2156053" y="1267920"/>
              <a:chExt cx="1323980" cy="2977675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2818381" y="1267920"/>
                <a:ext cx="0" cy="16485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弧形 19"/>
              <p:cNvSpPr/>
              <p:nvPr/>
            </p:nvSpPr>
            <p:spPr>
              <a:xfrm>
                <a:off x="2156053" y="2921615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659417" y="2490816"/>
              <a:ext cx="898087" cy="898086"/>
              <a:chOff x="608833" y="3733024"/>
              <a:chExt cx="898087" cy="89808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8" name="文本框 24"/>
              <p:cNvSpPr txBox="1"/>
              <p:nvPr/>
            </p:nvSpPr>
            <p:spPr>
              <a:xfrm>
                <a:off x="747812" y="3841868"/>
                <a:ext cx="6464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列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253245" y="1941000"/>
            <a:ext cx="990472" cy="2831795"/>
            <a:chOff x="2756355" y="1083724"/>
            <a:chExt cx="990602" cy="2831795"/>
          </a:xfrm>
        </p:grpSpPr>
        <p:grpSp>
          <p:nvGrpSpPr>
            <p:cNvPr id="22" name="组合 21"/>
            <p:cNvGrpSpPr/>
            <p:nvPr/>
          </p:nvGrpSpPr>
          <p:grpSpPr>
            <a:xfrm>
              <a:off x="2756355" y="1083724"/>
              <a:ext cx="990602" cy="2774344"/>
              <a:chOff x="3683979" y="1267920"/>
              <a:chExt cx="1323980" cy="3708024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4346307" y="1267920"/>
                <a:ext cx="0" cy="2378948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弧形 26"/>
              <p:cNvSpPr/>
              <p:nvPr/>
            </p:nvSpPr>
            <p:spPr>
              <a:xfrm>
                <a:off x="3683979" y="3651964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02612" y="3017433"/>
              <a:ext cx="898087" cy="898086"/>
              <a:chOff x="608833" y="3733024"/>
              <a:chExt cx="898087" cy="89808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748228" y="3819855"/>
                <a:ext cx="6464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例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231618" y="1950128"/>
            <a:ext cx="990473" cy="1924572"/>
            <a:chOff x="3801535" y="1092861"/>
            <a:chExt cx="990602" cy="1924572"/>
          </a:xfrm>
        </p:grpSpPr>
        <p:grpSp>
          <p:nvGrpSpPr>
            <p:cNvPr id="29" name="组合 28"/>
            <p:cNvGrpSpPr/>
            <p:nvPr/>
          </p:nvGrpSpPr>
          <p:grpSpPr>
            <a:xfrm>
              <a:off x="3801535" y="1092861"/>
              <a:ext cx="990602" cy="1872126"/>
              <a:chOff x="5080905" y="1263803"/>
              <a:chExt cx="1323980" cy="2502173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5743233" y="1263803"/>
                <a:ext cx="0" cy="117309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弧形 33"/>
              <p:cNvSpPr/>
              <p:nvPr/>
            </p:nvSpPr>
            <p:spPr>
              <a:xfrm>
                <a:off x="5080905" y="2441996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847792" y="2119347"/>
              <a:ext cx="898087" cy="898086"/>
              <a:chOff x="608833" y="3733024"/>
              <a:chExt cx="898087" cy="89808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32" name="文本框 24"/>
              <p:cNvSpPr txBox="1"/>
              <p:nvPr/>
            </p:nvSpPr>
            <p:spPr>
              <a:xfrm>
                <a:off x="713306" y="3818749"/>
                <a:ext cx="646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360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變</a:t>
                </a:r>
                <a:endParaRPr lang="zh-CN" altLang="en-US" sz="36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sp>
        <p:nvSpPr>
          <p:cNvPr id="41" name="文本框 415"/>
          <p:cNvSpPr txBox="1"/>
          <p:nvPr/>
        </p:nvSpPr>
        <p:spPr>
          <a:xfrm>
            <a:off x="606064" y="1117416"/>
            <a:ext cx="1290738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25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超級比一比</a:t>
            </a:r>
            <a:endParaRPr lang="zh-CN" altLang="en-US" sz="1725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42" name="组合 416"/>
          <p:cNvGrpSpPr/>
          <p:nvPr/>
        </p:nvGrpSpPr>
        <p:grpSpPr>
          <a:xfrm>
            <a:off x="1845029" y="1099872"/>
            <a:ext cx="477640" cy="294887"/>
            <a:chOff x="3610120" y="261689"/>
            <a:chExt cx="636853" cy="393183"/>
          </a:xfrm>
        </p:grpSpPr>
        <p:pic>
          <p:nvPicPr>
            <p:cNvPr id="43" name="图片 417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44" name="Freeform 249"/>
            <p:cNvSpPr>
              <a:spLocks noEditPoints="1"/>
            </p:cNvSpPr>
            <p:nvPr userDrawn="1"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40" name="组合 2"/>
          <p:cNvGrpSpPr/>
          <p:nvPr/>
        </p:nvGrpSpPr>
        <p:grpSpPr>
          <a:xfrm>
            <a:off x="4110155" y="1940105"/>
            <a:ext cx="990473" cy="3259226"/>
            <a:chOff x="562575" y="1371884"/>
            <a:chExt cx="990602" cy="3259226"/>
          </a:xfrm>
        </p:grpSpPr>
        <p:grpSp>
          <p:nvGrpSpPr>
            <p:cNvPr id="45" name="组合 3"/>
            <p:cNvGrpSpPr/>
            <p:nvPr/>
          </p:nvGrpSpPr>
          <p:grpSpPr>
            <a:xfrm>
              <a:off x="562575" y="1371884"/>
              <a:ext cx="990602" cy="3218782"/>
              <a:chOff x="751904" y="1653056"/>
              <a:chExt cx="1323980" cy="4302034"/>
            </a:xfrm>
          </p:grpSpPr>
          <p:cxnSp>
            <p:nvCxnSpPr>
              <p:cNvPr id="49" name="直接连接符 7"/>
              <p:cNvCxnSpPr/>
              <p:nvPr/>
            </p:nvCxnSpPr>
            <p:spPr>
              <a:xfrm>
                <a:off x="1414232" y="1653056"/>
                <a:ext cx="0" cy="2972957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弧形 49"/>
              <p:cNvSpPr/>
              <p:nvPr/>
            </p:nvSpPr>
            <p:spPr>
              <a:xfrm>
                <a:off x="751904" y="4631110"/>
                <a:ext cx="1323980" cy="1323980"/>
              </a:xfrm>
              <a:prstGeom prst="arc">
                <a:avLst>
                  <a:gd name="adj1" fmla="val 12935667"/>
                  <a:gd name="adj2" fmla="val 19476206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grpSp>
          <p:nvGrpSpPr>
            <p:cNvPr id="46" name="组合 4"/>
            <p:cNvGrpSpPr/>
            <p:nvPr/>
          </p:nvGrpSpPr>
          <p:grpSpPr>
            <a:xfrm>
              <a:off x="608833" y="3733024"/>
              <a:ext cx="898087" cy="898086"/>
              <a:chOff x="608833" y="3733024"/>
              <a:chExt cx="898087" cy="898086"/>
            </a:xfrm>
          </p:grpSpPr>
          <p:sp>
            <p:nvSpPr>
              <p:cNvPr id="47" name="椭圆 5"/>
              <p:cNvSpPr/>
              <p:nvPr/>
            </p:nvSpPr>
            <p:spPr>
              <a:xfrm>
                <a:off x="608833" y="3733024"/>
                <a:ext cx="898087" cy="8980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75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48" name="文本框 24"/>
              <p:cNvSpPr txBox="1"/>
              <p:nvPr/>
            </p:nvSpPr>
            <p:spPr>
              <a:xfrm>
                <a:off x="766177" y="3827967"/>
                <a:ext cx="646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600" dirty="0">
                    <a:solidFill>
                      <a:srgbClr val="FFC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sym typeface="Arial"/>
                  </a:rPr>
                  <a:t>算</a:t>
                </a:r>
                <a:endParaRPr lang="zh-CN" altLang="en-US" sz="3600" dirty="0">
                  <a:solidFill>
                    <a:srgbClr val="FFC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Arial"/>
                </a:endParaRP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5530795" y="2055118"/>
            <a:ext cx="3037991" cy="646323"/>
            <a:chOff x="6566545" y="1597154"/>
            <a:chExt cx="4050655" cy="861764"/>
          </a:xfrm>
        </p:grpSpPr>
        <p:sp>
          <p:nvSpPr>
            <p:cNvPr id="2" name="矩形 1"/>
            <p:cNvSpPr/>
            <p:nvPr/>
          </p:nvSpPr>
          <p:spPr>
            <a:xfrm>
              <a:off x="6566545" y="1597154"/>
              <a:ext cx="4050655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想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要比什麼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5122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群組 51"/>
          <p:cNvGrpSpPr/>
          <p:nvPr/>
        </p:nvGrpSpPr>
        <p:grpSpPr>
          <a:xfrm>
            <a:off x="5530795" y="2779337"/>
            <a:ext cx="3328925" cy="646323"/>
            <a:chOff x="6566545" y="1597154"/>
            <a:chExt cx="4438567" cy="861764"/>
          </a:xfrm>
        </p:grpSpPr>
        <p:sp>
          <p:nvSpPr>
            <p:cNvPr id="53" name="矩形 52"/>
            <p:cNvSpPr/>
            <p:nvPr/>
          </p:nvSpPr>
          <p:spPr>
            <a:xfrm>
              <a:off x="6566545" y="1597154"/>
              <a:ext cx="4438567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列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出材料專案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54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群組 54"/>
          <p:cNvGrpSpPr/>
          <p:nvPr/>
        </p:nvGrpSpPr>
        <p:grpSpPr>
          <a:xfrm>
            <a:off x="5530789" y="3499094"/>
            <a:ext cx="3433700" cy="646323"/>
            <a:chOff x="6566545" y="1597154"/>
            <a:chExt cx="4578267" cy="861764"/>
          </a:xfrm>
        </p:grpSpPr>
        <p:sp>
          <p:nvSpPr>
            <p:cNvPr id="56" name="矩形 55"/>
            <p:cNvSpPr/>
            <p:nvPr/>
          </p:nvSpPr>
          <p:spPr>
            <a:xfrm>
              <a:off x="6566545" y="1597154"/>
              <a:ext cx="4578267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例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舉出一個特例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57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群組 57"/>
          <p:cNvGrpSpPr/>
          <p:nvPr/>
        </p:nvGrpSpPr>
        <p:grpSpPr>
          <a:xfrm>
            <a:off x="5530789" y="4220037"/>
            <a:ext cx="3433700" cy="646323"/>
            <a:chOff x="6566545" y="1597154"/>
            <a:chExt cx="4578267" cy="861764"/>
          </a:xfrm>
        </p:grpSpPr>
        <p:sp>
          <p:nvSpPr>
            <p:cNvPr id="59" name="矩形 58"/>
            <p:cNvSpPr/>
            <p:nvPr/>
          </p:nvSpPr>
          <p:spPr>
            <a:xfrm>
              <a:off x="6566545" y="1597154"/>
              <a:ext cx="4578267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變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想要改變份量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60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群組 60"/>
          <p:cNvGrpSpPr/>
          <p:nvPr/>
        </p:nvGrpSpPr>
        <p:grpSpPr>
          <a:xfrm>
            <a:off x="5530795" y="4923122"/>
            <a:ext cx="3037991" cy="646323"/>
            <a:chOff x="6566545" y="1597154"/>
            <a:chExt cx="4050655" cy="861764"/>
          </a:xfrm>
        </p:grpSpPr>
        <p:sp>
          <p:nvSpPr>
            <p:cNvPr id="62" name="矩形 61"/>
            <p:cNvSpPr/>
            <p:nvPr/>
          </p:nvSpPr>
          <p:spPr>
            <a:xfrm>
              <a:off x="6566545" y="1597154"/>
              <a:ext cx="4050655" cy="86176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lvl="1"/>
              <a:r>
                <a:rPr lang="zh-TW" altLang="en-US" sz="36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   算</a:t>
              </a:r>
              <a:r>
                <a:rPr lang="zh-TW" altLang="en-US" sz="27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itchFamily="2" charset="2"/>
                </a:rPr>
                <a:t>開始計算</a:t>
              </a:r>
              <a:endParaRPr lang="zh-TW" altLang="en-US" sz="2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endParaRPr>
            </a:p>
          </p:txBody>
        </p:sp>
        <p:pic>
          <p:nvPicPr>
            <p:cNvPr id="63" name="Picture 2" descr="C:\Users\user\Desktop\項目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1954996"/>
              <a:ext cx="525885" cy="36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1663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8" name="Picture 4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2317"/>
            <a:ext cx="7620000" cy="403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 l="21412" t="16242" r="19086" b="27649"/>
          <a:stretch>
            <a:fillRect/>
          </a:stretch>
        </p:blipFill>
        <p:spPr bwMode="auto">
          <a:xfrm>
            <a:off x="917960" y="692696"/>
            <a:ext cx="725444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3" y="1052737"/>
            <a:ext cx="7937183" cy="45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反思</a:t>
            </a:r>
          </a:p>
        </p:txBody>
      </p:sp>
      <p:pic>
        <p:nvPicPr>
          <p:cNvPr id="1026" name="Picture 2" descr="ãå½æ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344" y="2564904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363478"/>
            <a:ext cx="7109460" cy="27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3497541"/>
            <a:ext cx="724662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7150"/>
            <a:ext cx="7360920" cy="625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3571" y="2060849"/>
          <a:ext cx="7776860" cy="3916747"/>
        </p:xfrm>
        <a:graphic>
          <a:graphicData uri="http://schemas.openxmlformats.org/drawingml/2006/table">
            <a:tbl>
              <a:tblPr/>
              <a:tblGrid>
                <a:gridCol w="155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新台幣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TWD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美金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USD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日元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JPY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人民幣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CNY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kern="100" dirty="0">
                          <a:latin typeface="Times New Roman"/>
                          <a:ea typeface="標楷體"/>
                          <a:cs typeface="Times New Roman"/>
                        </a:rPr>
                        <a:t>韓元</a:t>
                      </a: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KRW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endParaRPr lang="zh-TW" sz="3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連比：以物易物</a:t>
            </a: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評量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892" name="Picture 4" descr="ãèè©¦ å¡é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276873"/>
            <a:ext cx="6191251" cy="3981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2722315"/>
          </a:xfrm>
        </p:spPr>
        <p:txBody>
          <a:bodyPr>
            <a:noAutofit/>
          </a:bodyPr>
          <a:lstStyle/>
          <a:p>
            <a:pPr marL="354004" indent="-354004" algn="l"/>
            <a:r>
              <a:rPr lang="en-US" altLang="zh-TW" sz="3600" dirty="0"/>
              <a:t>1.</a:t>
            </a:r>
            <a:r>
              <a:rPr lang="zh-TW" altLang="zh-TW" sz="3600" dirty="0"/>
              <a:t>甲、乙兩班決定自己粉刷教室。甲班用的油漆是</a:t>
            </a:r>
            <a:r>
              <a:rPr lang="en-US" altLang="zh-TW" sz="3600" dirty="0"/>
              <a:t>6</a:t>
            </a:r>
            <a:r>
              <a:rPr lang="zh-TW" altLang="zh-TW" sz="3600" dirty="0"/>
              <a:t>罐白漆和</a:t>
            </a:r>
            <a:r>
              <a:rPr lang="en-US" altLang="zh-TW" sz="3600" dirty="0"/>
              <a:t>5</a:t>
            </a:r>
            <a:r>
              <a:rPr lang="zh-TW" altLang="zh-TW" sz="3600" dirty="0"/>
              <a:t>罐藍漆調成的；乙班用的是</a:t>
            </a:r>
            <a:r>
              <a:rPr lang="en-US" altLang="zh-TW" sz="3600" dirty="0"/>
              <a:t>7</a:t>
            </a:r>
            <a:r>
              <a:rPr lang="zh-TW" altLang="zh-TW" sz="3600" dirty="0"/>
              <a:t>罐白漆和</a:t>
            </a:r>
            <a:r>
              <a:rPr lang="en-US" altLang="zh-TW" sz="3600" dirty="0"/>
              <a:t>4</a:t>
            </a:r>
            <a:r>
              <a:rPr lang="zh-TW" altLang="zh-TW" sz="3600" dirty="0"/>
              <a:t>罐藍漆所調成的，則哪一班的油漆藍色較深？</a:t>
            </a: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212977"/>
            <a:ext cx="8229600" cy="272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54004" indent="-354004">
              <a:spcBef>
                <a:spcPct val="0"/>
              </a:spcBef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600" u="sng" dirty="0">
                <a:latin typeface="標楷體" pitchFamily="65" charset="-120"/>
                <a:ea typeface="標楷體" pitchFamily="65" charset="-120"/>
              </a:rPr>
              <a:t>阿樂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公克咖啡粉加水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公克泡一杯香香濃濃的咖啡，</a:t>
            </a:r>
            <a:r>
              <a:rPr lang="zh-TW" altLang="zh-TW" sz="3600" u="sng" dirty="0">
                <a:latin typeface="標楷體" pitchFamily="65" charset="-120"/>
                <a:ea typeface="標楷體" pitchFamily="65" charset="-120"/>
              </a:rPr>
              <a:t>小娥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想泡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公克相同濃度的咖啡一杯，她該用多少的咖啡粉？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2794323"/>
          </a:xfrm>
        </p:spPr>
        <p:txBody>
          <a:bodyPr>
            <a:normAutofit/>
          </a:bodyPr>
          <a:lstStyle/>
          <a:p>
            <a:pPr marL="265107" indent="-265107" algn="l"/>
            <a:r>
              <a:rPr lang="en-US" altLang="zh-TW" sz="3600" dirty="0"/>
              <a:t>3.</a:t>
            </a:r>
            <a:r>
              <a:rPr lang="zh-TW" altLang="zh-TW" sz="3600" u="sng" dirty="0"/>
              <a:t>小明</a:t>
            </a:r>
            <a:r>
              <a:rPr lang="zh-TW" altLang="zh-TW" sz="3600" dirty="0"/>
              <a:t>買了一大包糖果，裡面有牛奶和巧克力兩種口味，若只知道兩種口味的糖果比例約為</a:t>
            </a:r>
            <a:r>
              <a:rPr lang="en-US" altLang="zh-TW" sz="3600" dirty="0"/>
              <a:t>5</a:t>
            </a:r>
            <a:r>
              <a:rPr lang="zh-TW" altLang="zh-TW" sz="3600" dirty="0"/>
              <a:t>：</a:t>
            </a:r>
            <a:r>
              <a:rPr lang="en-US" altLang="zh-TW" sz="3600" dirty="0"/>
              <a:t>3</a:t>
            </a:r>
            <a:r>
              <a:rPr lang="zh-TW" altLang="zh-TW" sz="3600" dirty="0"/>
              <a:t>，而整包糖果有</a:t>
            </a:r>
            <a:r>
              <a:rPr lang="en-US" altLang="zh-TW" sz="3600" dirty="0"/>
              <a:t>120</a:t>
            </a:r>
            <a:r>
              <a:rPr lang="zh-TW" altLang="zh-TW" sz="3600" dirty="0"/>
              <a:t>顆，請問牛奶口味的有幾顆？</a:t>
            </a:r>
            <a:r>
              <a:rPr lang="en-US" altLang="zh-TW" sz="3600" dirty="0"/>
              <a:t> </a:t>
            </a: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67544" y="3356993"/>
            <a:ext cx="8229600" cy="279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65107" indent="-265107">
              <a:spcBef>
                <a:spcPct val="0"/>
              </a:spcBef>
            </a:pP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4.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某一遊樂區展示建築模型，模型以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1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：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8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的比例尺縮小，若大小為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12000</a:t>
            </a:r>
            <a:r>
              <a:rPr lang="zh-TW" altLang="zh-TW" sz="3600" dirty="0">
                <a:latin typeface="Times New Roman" pitchFamily="18" charset="0"/>
                <a:ea typeface="標楷體" pitchFamily="65" charset="-120"/>
                <a:cs typeface="+mj-cs"/>
              </a:rPr>
              <a:t>立方公分的模型，實物體積為多少立方公尺？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哪一個是對的？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8:12 = x:6</a:t>
            </a:r>
          </a:p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x=1</a:t>
            </a:r>
          </a:p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x=2</a:t>
            </a:r>
          </a:p>
          <a:p>
            <a:pPr marL="0" indent="0" algn="ctr">
              <a:buNone/>
            </a:pPr>
            <a:r>
              <a:rPr lang="en-US" altLang="zh-TW" sz="4800" dirty="0">
                <a:cs typeface="Times New Roman" pitchFamily="18" charset="0"/>
              </a:rPr>
              <a:t>x=4</a:t>
            </a:r>
          </a:p>
          <a:p>
            <a:pPr marL="0" indent="0" algn="ctr">
              <a:buNone/>
            </a:pPr>
            <a:r>
              <a:rPr lang="zh-TW" altLang="en-US" sz="4800" dirty="0">
                <a:cs typeface="Times New Roman" pitchFamily="18" charset="0"/>
              </a:rPr>
              <a:t> </a:t>
            </a:r>
            <a:r>
              <a:rPr lang="en-US" altLang="zh-TW" sz="4800" dirty="0">
                <a:cs typeface="Times New Roman" pitchFamily="18" charset="0"/>
              </a:rPr>
              <a:t>x=16</a:t>
            </a:r>
            <a:endParaRPr lang="zh-TW" alt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錯在哪裡？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63" y="2060851"/>
            <a:ext cx="4779679" cy="2853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關於比值？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3597192"/>
            <a:ext cx="3171244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反比的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987824" y="4587136"/>
            <a:ext cx="317124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連比的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077999" y="1605360"/>
            <a:ext cx="498799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前項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除以後項？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2896367" y="2612996"/>
            <a:ext cx="335126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後項不能為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 typeface="Arial" pitchFamily="34" charset="0"/>
              <a:buNone/>
            </a:pP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61762" y="5594772"/>
            <a:ext cx="8820472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比值是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個數，還是兩個項目之間的關係？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90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哪一種寫法比較好？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3" y="1988843"/>
            <a:ext cx="3377477" cy="20179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8" y="4578592"/>
            <a:ext cx="4932091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dirty="0" smtClean="0"/>
              <a:t>單位可以看到什麼？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06422"/>
              </p:ext>
            </p:extLst>
          </p:nvPr>
        </p:nvGraphicFramePr>
        <p:xfrm>
          <a:off x="2339754" y="2053851"/>
          <a:ext cx="168318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3" imgW="279360" imgH="203040" progId="Equation.DSMT4">
                  <p:embed/>
                </p:oleObj>
              </mc:Choice>
              <mc:Fallback>
                <p:oleObj name="Equation" r:id="rId3" imgW="2793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4" y="2053851"/>
                        <a:ext cx="1683187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8524"/>
              </p:ext>
            </p:extLst>
          </p:nvPr>
        </p:nvGraphicFramePr>
        <p:xfrm>
          <a:off x="5004050" y="1981845"/>
          <a:ext cx="2420115" cy="130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5" imgW="330120" imgH="177480" progId="Equation.DSMT4">
                  <p:embed/>
                </p:oleObj>
              </mc:Choice>
              <mc:Fallback>
                <p:oleObj name="Equation" r:id="rId5" imgW="3301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50" y="1981845"/>
                        <a:ext cx="2420115" cy="1303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41350"/>
              </p:ext>
            </p:extLst>
          </p:nvPr>
        </p:nvGraphicFramePr>
        <p:xfrm>
          <a:off x="2815934" y="3573016"/>
          <a:ext cx="3512131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934" y="3573016"/>
                        <a:ext cx="3512131" cy="201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987826" y="6309320"/>
            <a:ext cx="293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dirty="0" smtClean="0">
                <a:solidFill>
                  <a:srgbClr val="22222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單位在表現項目之間的關係</a:t>
            </a:r>
            <a:endParaRPr lang="zh-TW" altLang="en-US" dirty="0">
              <a:solidFill>
                <a:srgbClr val="22222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疑惑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8" name="AutoShape 2" descr="ç¸éåç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71" y="1988840"/>
            <a:ext cx="4172669" cy="4117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數字不同，卻相等？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67547" y="1628800"/>
          <a:ext cx="3193767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736560" imgH="431640" progId="Equation.DSMT4">
                  <p:embed/>
                </p:oleObj>
              </mc:Choice>
              <mc:Fallback>
                <p:oleObj name="Equation" r:id="rId3" imgW="7365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7" y="1628800"/>
                        <a:ext cx="3193767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932040" y="1628801"/>
          <a:ext cx="3468688" cy="18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28801"/>
                        <a:ext cx="3468688" cy="1873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771803" y="4077073"/>
          <a:ext cx="3192463" cy="18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3" y="4077073"/>
                        <a:ext cx="3192463" cy="1873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500</Words>
  <Application>Microsoft Office PowerPoint</Application>
  <PresentationFormat>如螢幕大小 (4:3)</PresentationFormat>
  <Paragraphs>101</Paragraphs>
  <Slides>25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8" baseType="lpstr">
      <vt:lpstr>Helvetica Neue</vt:lpstr>
      <vt:lpstr>Microsoft YaHei</vt:lpstr>
      <vt:lpstr>宋体</vt:lpstr>
      <vt:lpstr>方正苏新诗柳楷简体-yolan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Equation</vt:lpstr>
      <vt:lpstr>方程式</vt:lpstr>
      <vt:lpstr>比與比例</vt:lpstr>
      <vt:lpstr>反思</vt:lpstr>
      <vt:lpstr>哪一個是對的？</vt:lpstr>
      <vt:lpstr>錯在哪裡？</vt:lpstr>
      <vt:lpstr>關於比值？</vt:lpstr>
      <vt:lpstr>哪一種寫法比較好？</vt:lpstr>
      <vt:lpstr>從單位可以看到什麼？</vt:lpstr>
      <vt:lpstr>疑惑</vt:lpstr>
      <vt:lpstr>數字不同，卻相等？</vt:lpstr>
      <vt:lpstr>內項乘積等於外項乘積？</vt:lpstr>
      <vt:lpstr>實？虛？</vt:lpstr>
      <vt:lpstr>分得清楚？</vt:lpstr>
      <vt:lpstr>脈絡</vt:lpstr>
      <vt:lpstr>PowerPoint 簡報</vt:lpstr>
      <vt:lpstr>怎麼算出來？</vt:lpstr>
      <vt:lpstr>PowerPoint 簡報</vt:lpstr>
      <vt:lpstr>學習單</vt:lpstr>
      <vt:lpstr>PowerPoint 簡報</vt:lpstr>
      <vt:lpstr>PowerPoint 簡報</vt:lpstr>
      <vt:lpstr>PowerPoint 簡報</vt:lpstr>
      <vt:lpstr>PowerPoint 簡報</vt:lpstr>
      <vt:lpstr>連比：以物易物</vt:lpstr>
      <vt:lpstr>評量</vt:lpstr>
      <vt:lpstr>1.甲、乙兩班決定自己粉刷教室。甲班用的油漆是6罐白漆和5罐藍漆調成的；乙班用的是7罐白漆和4罐藍漆所調成的，則哪一班的油漆藍色較深？</vt:lpstr>
      <vt:lpstr>3.小明買了一大包糖果，裡面有牛奶和巧克力兩種口味，若只知道兩種口味的糖果比例約為5：3，而整包糖果有120顆，請問牛奶口味的有幾顆？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比與比例</dc:title>
  <dc:creator>陳Ally</dc:creator>
  <cp:lastModifiedBy>Ally 陳</cp:lastModifiedBy>
  <cp:revision>68</cp:revision>
  <dcterms:created xsi:type="dcterms:W3CDTF">2018-07-12T08:43:28Z</dcterms:created>
  <dcterms:modified xsi:type="dcterms:W3CDTF">2018-07-28T00:32:32Z</dcterms:modified>
</cp:coreProperties>
</file>