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6" r:id="rId2"/>
    <p:sldId id="256" r:id="rId3"/>
    <p:sldId id="270" r:id="rId4"/>
    <p:sldId id="269" r:id="rId5"/>
    <p:sldId id="257" r:id="rId6"/>
    <p:sldId id="258" r:id="rId7"/>
    <p:sldId id="271" r:id="rId8"/>
    <p:sldId id="259" r:id="rId9"/>
    <p:sldId id="260" r:id="rId10"/>
    <p:sldId id="276" r:id="rId11"/>
    <p:sldId id="278" r:id="rId12"/>
    <p:sldId id="279" r:id="rId13"/>
    <p:sldId id="280" r:id="rId14"/>
    <p:sldId id="281" r:id="rId15"/>
    <p:sldId id="296" r:id="rId16"/>
    <p:sldId id="297" r:id="rId17"/>
    <p:sldId id="289" r:id="rId18"/>
    <p:sldId id="286" r:id="rId19"/>
    <p:sldId id="287" r:id="rId20"/>
    <p:sldId id="288" r:id="rId21"/>
    <p:sldId id="282" r:id="rId22"/>
    <p:sldId id="295" r:id="rId23"/>
    <p:sldId id="283" r:id="rId24"/>
    <p:sldId id="290" r:id="rId25"/>
    <p:sldId id="285" r:id="rId26"/>
    <p:sldId id="292" r:id="rId27"/>
    <p:sldId id="294" r:id="rId28"/>
    <p:sldId id="293" r:id="rId29"/>
    <p:sldId id="284" r:id="rId30"/>
    <p:sldId id="261" r:id="rId31"/>
    <p:sldId id="262" r:id="rId32"/>
    <p:sldId id="263" r:id="rId33"/>
    <p:sldId id="273" r:id="rId34"/>
    <p:sldId id="264" r:id="rId35"/>
    <p:sldId id="272" r:id="rId36"/>
    <p:sldId id="267" r:id="rId37"/>
    <p:sldId id="265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FFFF00"/>
    <a:srgbClr val="00CC00"/>
    <a:srgbClr val="0066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CF47F6-50EF-4860-9D84-985DCAAA7FA3}" type="datetimeFigureOut">
              <a:rPr lang="zh-TW" altLang="en-US" smtClean="0"/>
              <a:t>2018/7/26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</a:rPr>
              <a:t>外心、內心、重心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</a:rPr>
              <a:t>演 講 者 </a:t>
            </a:r>
            <a:r>
              <a:rPr lang="en-US" altLang="zh-TW" sz="3600" dirty="0" smtClean="0">
                <a:solidFill>
                  <a:schemeClr val="tx1"/>
                </a:solidFill>
              </a:rPr>
              <a:t>: </a:t>
            </a:r>
            <a:r>
              <a:rPr lang="zh-TW" altLang="en-US" sz="3600" dirty="0" smtClean="0">
                <a:solidFill>
                  <a:schemeClr val="tx1"/>
                </a:solidFill>
              </a:rPr>
              <a:t>傅 芝 芸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916832"/>
            <a:ext cx="7772400" cy="2070728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 smtClean="0">
                <a:solidFill>
                  <a:schemeClr val="tx1"/>
                </a:solidFill>
                <a:latin typeface="+mn-ea"/>
                <a:ea typeface="+mn-ea"/>
              </a:rPr>
              <a:t>2. 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  <a:ea typeface="+mn-ea"/>
              </a:rPr>
              <a:t>請徒手畫圓，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36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  <a:ea typeface="+mn-ea"/>
              </a:rPr>
              <a:t>   你可以找出幾種不同的畫法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36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  <a:ea typeface="+mn-ea"/>
              </a:rPr>
              <a:t>   來表現圓和下面圖形的關係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  <a:ea typeface="+mn-ea"/>
              </a:rPr>
              <a:t>?</a:t>
            </a:r>
            <a:endParaRPr lang="zh-TW" altLang="en-US" sz="3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3608" y="761007"/>
            <a:ext cx="6912768" cy="939801"/>
          </a:xfrm>
        </p:spPr>
        <p:txBody>
          <a:bodyPr>
            <a:noAutofit/>
          </a:bodyPr>
          <a:lstStyle/>
          <a:p>
            <a:r>
              <a:rPr lang="zh-TW" altLang="en-US" sz="6000" dirty="0" smtClean="0"/>
              <a:t> 反思提問</a:t>
            </a:r>
            <a:r>
              <a:rPr lang="en-US" altLang="zh-TW" sz="6000" dirty="0" smtClean="0"/>
              <a:t>-</a:t>
            </a:r>
            <a:r>
              <a:rPr lang="zh-TW" altLang="en-US" sz="6000" dirty="0" smtClean="0"/>
              <a:t>外心內心</a:t>
            </a:r>
            <a:endParaRPr lang="zh-TW" altLang="en-US" sz="6000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5182368" y="4797152"/>
            <a:ext cx="3456384" cy="144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4572000" y="4581128"/>
            <a:ext cx="1872208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572000" y="6010969"/>
            <a:ext cx="4176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1259632" y="4581128"/>
            <a:ext cx="144016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5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橢圓 31"/>
          <p:cNvSpPr/>
          <p:nvPr/>
        </p:nvSpPr>
        <p:spPr>
          <a:xfrm>
            <a:off x="5292080" y="3659728"/>
            <a:ext cx="2720555" cy="2721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8" name="直線接點 17"/>
          <p:cNvCxnSpPr/>
          <p:nvPr/>
        </p:nvCxnSpPr>
        <p:spPr>
          <a:xfrm>
            <a:off x="5550654" y="3790161"/>
            <a:ext cx="3053794" cy="12303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5010595" y="4737046"/>
            <a:ext cx="3305821" cy="4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5082603" y="3581712"/>
            <a:ext cx="936104" cy="2016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橢圓 27"/>
          <p:cNvSpPr/>
          <p:nvPr/>
        </p:nvSpPr>
        <p:spPr>
          <a:xfrm>
            <a:off x="1023302" y="3807321"/>
            <a:ext cx="2880000" cy="28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+mn-ea"/>
                <a:ea typeface="+mn-ea"/>
              </a:rPr>
              <a:t>我的想法</a:t>
            </a:r>
            <a:r>
              <a:rPr lang="en-US" altLang="zh-TW" sz="6000" dirty="0" smtClean="0">
                <a:latin typeface="+mn-ea"/>
                <a:ea typeface="+mn-ea"/>
              </a:rPr>
              <a:t>:</a:t>
            </a:r>
            <a:endParaRPr lang="zh-TW" altLang="en-US" sz="6000" dirty="0">
              <a:latin typeface="+mn-ea"/>
              <a:ea typeface="+mn-ea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1043608" y="4509360"/>
            <a:ext cx="2160000" cy="21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755576" y="2276872"/>
            <a:ext cx="2952328" cy="108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755576" y="2060848"/>
            <a:ext cx="936104" cy="2016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395536" y="3212880"/>
            <a:ext cx="3528392" cy="4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2483808" y="2996952"/>
            <a:ext cx="360000" cy="36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1907704" y="2780928"/>
            <a:ext cx="360000" cy="36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橢圓 12"/>
          <p:cNvSpPr/>
          <p:nvPr/>
        </p:nvSpPr>
        <p:spPr>
          <a:xfrm>
            <a:off x="1457299" y="285267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 flipV="1">
            <a:off x="4292440" y="1799450"/>
            <a:ext cx="936104" cy="2016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4027848" y="2954784"/>
            <a:ext cx="3528392" cy="4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392080" y="2107456"/>
            <a:ext cx="2952328" cy="108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4788112" y="2447330"/>
            <a:ext cx="792000" cy="7920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橢圓 28"/>
          <p:cNvSpPr/>
          <p:nvPr/>
        </p:nvSpPr>
        <p:spPr>
          <a:xfrm>
            <a:off x="1347078" y="4455121"/>
            <a:ext cx="1620000" cy="162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.</a:t>
            </a:r>
            <a:endParaRPr lang="zh-TW" altLang="en-US" dirty="0"/>
          </a:p>
        </p:txBody>
      </p:sp>
      <p:cxnSp>
        <p:nvCxnSpPr>
          <p:cNvPr id="21" name="直線接點 20"/>
          <p:cNvCxnSpPr/>
          <p:nvPr/>
        </p:nvCxnSpPr>
        <p:spPr>
          <a:xfrm>
            <a:off x="266958" y="4094881"/>
            <a:ext cx="3816424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139328" y="5102993"/>
            <a:ext cx="4144640" cy="3598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771014" y="3446809"/>
            <a:ext cx="1476544" cy="3168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9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8" grpId="0" animBg="1"/>
      <p:bldP spid="3" grpId="0" animBg="1"/>
      <p:bldP spid="11" grpId="0" animBg="1"/>
      <p:bldP spid="12" grpId="0" animBg="1"/>
      <p:bldP spid="13" grpId="0" animBg="1"/>
      <p:bldP spid="1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395536" y="2636912"/>
            <a:ext cx="7997999" cy="3335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547511" y="5085184"/>
            <a:ext cx="82860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539752" y="908960"/>
            <a:ext cx="2160000" cy="21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橢圓 28"/>
          <p:cNvSpPr/>
          <p:nvPr/>
        </p:nvSpPr>
        <p:spPr>
          <a:xfrm>
            <a:off x="107704" y="3141168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橢圓 24"/>
          <p:cNvSpPr/>
          <p:nvPr/>
        </p:nvSpPr>
        <p:spPr>
          <a:xfrm>
            <a:off x="1825667" y="1422499"/>
            <a:ext cx="2160000" cy="216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2484008" y="1701048"/>
            <a:ext cx="2160000" cy="216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3561155" y="2156264"/>
            <a:ext cx="2160000" cy="216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690526" y="1122939"/>
            <a:ext cx="3960000" cy="39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 flipV="1">
            <a:off x="251520" y="-219944"/>
            <a:ext cx="6984776" cy="6817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橢圓 1"/>
          <p:cNvSpPr/>
          <p:nvPr/>
        </p:nvSpPr>
        <p:spPr>
          <a:xfrm>
            <a:off x="3643154" y="5972746"/>
            <a:ext cx="288032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507250" y="5949280"/>
            <a:ext cx="288032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075202" y="5949280"/>
            <a:ext cx="288032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5162579" y="5530006"/>
            <a:ext cx="1569661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更多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4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25" grpId="0" animBg="1"/>
      <p:bldP spid="27" grpId="0" animBg="1"/>
      <p:bldP spid="28" grpId="0" animBg="1"/>
      <p:bldP spid="10" grpId="0" animBg="1"/>
      <p:bldP spid="2" grpId="0" animBg="1"/>
      <p:bldP spid="12" grpId="0" animBg="1"/>
      <p:bldP spid="13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0873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6700" dirty="0">
                <a:latin typeface="+mn-ea"/>
                <a:ea typeface="+mn-ea"/>
              </a:rPr>
              <a:t>反思提問</a:t>
            </a:r>
            <a:r>
              <a:rPr lang="en-US" altLang="zh-TW" sz="6700" dirty="0">
                <a:latin typeface="+mn-ea"/>
                <a:ea typeface="+mn-ea"/>
              </a:rPr>
              <a:t>-</a:t>
            </a:r>
            <a:r>
              <a:rPr lang="zh-TW" altLang="en-US" sz="6700" dirty="0">
                <a:latin typeface="+mn-ea"/>
                <a:ea typeface="+mn-ea"/>
              </a:rPr>
              <a:t>外心內心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7704856" cy="4248472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1.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是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先有三角形，還是先有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外接圓呢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?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      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514350" indent="-514350" algn="l">
              <a:buAutoNum type="arabicPeriod"/>
            </a:pP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2.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外接圓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是包住三角形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最小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的圓嗎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?</a:t>
            </a:r>
          </a:p>
          <a:p>
            <a:pPr algn="l"/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3.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內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切圓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是在三角形內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最大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的圓嗎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?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651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三角形的</a:t>
            </a:r>
            <a:r>
              <a:rPr lang="zh-TW" altLang="en-US" sz="3600" dirty="0">
                <a:solidFill>
                  <a:srgbClr val="FF0000"/>
                </a:solidFill>
                <a:latin typeface="+mn-ea"/>
              </a:rPr>
              <a:t>外心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該怎麼找呢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?</a:t>
            </a:r>
          </a:p>
          <a:p>
            <a:pPr marL="0" indent="0">
              <a:buNone/>
            </a:pPr>
            <a:endParaRPr lang="en-US" altLang="zh-TW" sz="36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三角形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的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內心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該怎麼找呢</a:t>
            </a:r>
            <a:r>
              <a:rPr lang="en-US" altLang="zh-TW" sz="3600" dirty="0">
                <a:solidFill>
                  <a:schemeClr val="tx1"/>
                </a:solidFill>
                <a:latin typeface="+mn-ea"/>
              </a:rPr>
              <a:t>?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+mn-ea"/>
                <a:ea typeface="+mn-ea"/>
              </a:rPr>
              <a:t>討論</a:t>
            </a:r>
            <a:endParaRPr lang="zh-TW" altLang="en-US" sz="6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0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1.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從圖形感受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2.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拉橡皮筋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3.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由點還原圓討論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+mn-ea"/>
                <a:ea typeface="+mn-ea"/>
              </a:rPr>
              <a:t>外心</a:t>
            </a:r>
            <a:endParaRPr lang="zh-TW" altLang="en-US" sz="6000" dirty="0">
              <a:latin typeface="+mn-ea"/>
              <a:ea typeface="+mn-ea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655813"/>
              </p:ext>
            </p:extLst>
          </p:nvPr>
        </p:nvGraphicFramePr>
        <p:xfrm>
          <a:off x="469900" y="3621856"/>
          <a:ext cx="83693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件" r:id="rId3" imgW="5416290" imgH="2539163" progId="Word.Document.12">
                  <p:embed/>
                </p:oleObj>
              </mc:Choice>
              <mc:Fallback>
                <p:oleObj name="文件" r:id="rId3" imgW="5416290" imgH="25391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900" y="3621856"/>
                        <a:ext cx="8369300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6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>
                <a:solidFill>
                  <a:schemeClr val="tx1"/>
                </a:solidFill>
                <a:latin typeface="+mn-ea"/>
              </a:rPr>
              <a:t>1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.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從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圖形感受</a:t>
            </a:r>
            <a:endParaRPr lang="en-US" altLang="zh-TW" sz="36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2.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充氣球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3.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sz="3600" dirty="0" err="1" smtClean="0">
                <a:solidFill>
                  <a:schemeClr val="tx1"/>
                </a:solidFill>
                <a:latin typeface="+mn-ea"/>
              </a:rPr>
              <a:t>GGB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+mn-ea"/>
                <a:ea typeface="+mn-ea"/>
              </a:rPr>
              <a:t>內心</a:t>
            </a:r>
            <a:endParaRPr lang="zh-TW" altLang="en-US" sz="6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5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47192" y="2060848"/>
            <a:ext cx="9001000" cy="4248472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外心 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圓是透過不斷的複製相同的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長度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      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標記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出來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的，只要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留住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個標記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       就可以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還原圓的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大小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內心 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找出封閉區域內最大的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圓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從徒手畫圖感受位置關係在使用尺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規作圖</a:t>
            </a:r>
            <a:endParaRPr lang="zh-TW" altLang="en-US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+mn-ea"/>
                <a:ea typeface="+mn-ea"/>
              </a:rPr>
              <a:t>核心</a:t>
            </a:r>
            <a:r>
              <a:rPr lang="zh-TW" altLang="en-US" sz="6000" dirty="0" smtClean="0">
                <a:latin typeface="+mn-ea"/>
                <a:ea typeface="+mn-ea"/>
              </a:rPr>
              <a:t>概念 </a:t>
            </a:r>
            <a:r>
              <a:rPr lang="en-US" altLang="zh-TW" sz="6000" dirty="0" smtClean="0">
                <a:latin typeface="+mn-ea"/>
                <a:ea typeface="+mn-ea"/>
              </a:rPr>
              <a:t>- </a:t>
            </a:r>
            <a:r>
              <a:rPr lang="zh-TW" altLang="en-US" sz="6000" dirty="0" smtClean="0">
                <a:latin typeface="+mn-ea"/>
                <a:ea typeface="+mn-ea"/>
              </a:rPr>
              <a:t>外心、內心</a:t>
            </a:r>
            <a:endParaRPr lang="zh-TW" altLang="en-US" sz="6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036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628801"/>
            <a:ext cx="4203989" cy="2808312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</a:rPr>
              <a:t>活動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98360"/>
          </a:xfrm>
        </p:spPr>
        <p:txBody>
          <a:bodyPr>
            <a:normAutofit fontScale="90000"/>
          </a:bodyPr>
          <a:lstStyle/>
          <a:p>
            <a:r>
              <a:rPr lang="zh-TW" altLang="en-US" sz="6700" dirty="0" smtClean="0">
                <a:latin typeface="+mn-ea"/>
                <a:ea typeface="+mn-ea"/>
              </a:rPr>
              <a:t>重心</a:t>
            </a:r>
            <a:r>
              <a:rPr lang="zh-TW" altLang="en-US" sz="6700" dirty="0">
                <a:latin typeface="+mn-ea"/>
                <a:ea typeface="+mn-ea"/>
              </a:rPr>
              <a:t>如何談呢</a:t>
            </a:r>
            <a:r>
              <a:rPr lang="en-US" altLang="zh-TW" sz="6700" dirty="0">
                <a:latin typeface="+mn-ea"/>
                <a:ea typeface="+mn-ea"/>
              </a:rPr>
              <a:t>?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208823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4"/>
          <a:stretch/>
        </p:blipFill>
        <p:spPr>
          <a:xfrm>
            <a:off x="2195736" y="1750514"/>
            <a:ext cx="4859214" cy="28306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03062"/>
            <a:ext cx="4774128" cy="35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2361208"/>
            <a:ext cx="7408333" cy="4065315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 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重心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    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物理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性質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從</a:t>
            </a:r>
            <a:r>
              <a:rPr lang="zh-TW" altLang="en-US" sz="3600" dirty="0">
                <a:solidFill>
                  <a:srgbClr val="FF0000"/>
                </a:solidFill>
                <a:latin typeface="+mn-ea"/>
              </a:rPr>
              <a:t>拆窗戶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下手最有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感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+mn-ea"/>
                <a:ea typeface="+mn-ea"/>
              </a:rPr>
              <a:t>重心 </a:t>
            </a:r>
            <a:r>
              <a:rPr lang="en-US" altLang="zh-TW" sz="6000" dirty="0" smtClean="0">
                <a:latin typeface="+mn-ea"/>
                <a:ea typeface="+mn-ea"/>
              </a:rPr>
              <a:t>- </a:t>
            </a:r>
            <a:r>
              <a:rPr lang="zh-TW" altLang="en-US" sz="6000" dirty="0" smtClean="0">
                <a:latin typeface="+mn-ea"/>
                <a:ea typeface="+mn-ea"/>
              </a:rPr>
              <a:t>活動</a:t>
            </a:r>
            <a:endParaRPr lang="zh-TW" altLang="en-US" sz="6000" dirty="0">
              <a:latin typeface="+mn-ea"/>
              <a:ea typeface="+mn-ea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2483768" y="2421732"/>
            <a:ext cx="684808" cy="407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14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     備</a:t>
            </a:r>
            <a:r>
              <a:rPr lang="en-US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     什     麼  </a:t>
            </a:r>
            <a:endParaRPr lang="zh-TW" altLang="en-US" sz="5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53136"/>
            <a:ext cx="3076947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2132856"/>
            <a:ext cx="9036496" cy="4608512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重心是</a:t>
            </a:r>
            <a:r>
              <a:rPr lang="zh-TW" altLang="en-US" sz="3600" dirty="0">
                <a:solidFill>
                  <a:srgbClr val="FF0000"/>
                </a:solidFill>
                <a:latin typeface="+mn-ea"/>
              </a:rPr>
              <a:t>力矩的平衡點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，不是面積平分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處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sz="3600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重心會是物體旋轉的中心，撐起重心後轉動物體不會破壞物體的平衡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狀態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sz="3600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撐起重心就可以撐起整個物體，因此重心被想成是</a:t>
            </a:r>
            <a:r>
              <a:rPr lang="zh-TW" altLang="en-US" sz="3600" dirty="0">
                <a:solidFill>
                  <a:srgbClr val="FF0000"/>
                </a:solidFill>
                <a:latin typeface="+mn-ea"/>
              </a:rPr>
              <a:t>物體重量集中的代表處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+mn-ea"/>
                <a:ea typeface="+mn-ea"/>
              </a:rPr>
              <a:t>核心概念 </a:t>
            </a:r>
            <a:r>
              <a:rPr lang="en-US" altLang="zh-TW" sz="6000" dirty="0" smtClean="0">
                <a:latin typeface="+mn-ea"/>
                <a:ea typeface="+mn-ea"/>
              </a:rPr>
              <a:t>-</a:t>
            </a:r>
            <a:r>
              <a:rPr lang="zh-TW" altLang="en-US" sz="6000" dirty="0" smtClean="0">
                <a:latin typeface="+mn-ea"/>
                <a:ea typeface="+mn-ea"/>
              </a:rPr>
              <a:t>重心</a:t>
            </a:r>
            <a:endParaRPr lang="zh-TW" altLang="en-US" sz="6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957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59" y="3573016"/>
            <a:ext cx="2970089" cy="2736304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>
                <a:solidFill>
                  <a:schemeClr val="tx1"/>
                </a:solidFill>
              </a:rPr>
              <a:t>三角形的重心在中線交點</a:t>
            </a:r>
            <a:r>
              <a:rPr lang="zh-TW" altLang="zh-TW" sz="3600" dirty="0" smtClean="0">
                <a:solidFill>
                  <a:schemeClr val="tx1"/>
                </a:solidFill>
              </a:rPr>
              <a:t>，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r>
              <a:rPr lang="zh-TW" altLang="en-US" sz="3600" dirty="0" smtClean="0">
                <a:solidFill>
                  <a:schemeClr val="tx1"/>
                </a:solidFill>
              </a:rPr>
              <a:t>   </a:t>
            </a:r>
            <a:r>
              <a:rPr lang="zh-TW" altLang="zh-TW" sz="3600" dirty="0" smtClean="0">
                <a:solidFill>
                  <a:schemeClr val="tx1"/>
                </a:solidFill>
              </a:rPr>
              <a:t>那</a:t>
            </a:r>
            <a:r>
              <a:rPr lang="zh-TW" altLang="zh-TW" sz="3600" dirty="0">
                <a:solidFill>
                  <a:schemeClr val="tx1"/>
                </a:solidFill>
              </a:rPr>
              <a:t>四邊形呢？請試著</a:t>
            </a:r>
            <a:r>
              <a:rPr lang="zh-TW" altLang="zh-TW" sz="3600" dirty="0" smtClean="0">
                <a:solidFill>
                  <a:schemeClr val="tx1"/>
                </a:solidFill>
              </a:rPr>
              <a:t>找出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tx1"/>
                </a:solidFill>
              </a:rPr>
              <a:t>    </a:t>
            </a:r>
            <a:r>
              <a:rPr lang="zh-TW" altLang="zh-TW" sz="3600" dirty="0" smtClean="0">
                <a:solidFill>
                  <a:schemeClr val="tx1"/>
                </a:solidFill>
              </a:rPr>
              <a:t>右圖</a:t>
            </a:r>
            <a:r>
              <a:rPr lang="zh-TW" altLang="zh-TW" sz="3600" dirty="0">
                <a:solidFill>
                  <a:schemeClr val="tx1"/>
                </a:solidFill>
              </a:rPr>
              <a:t>中四邊形的重心</a:t>
            </a:r>
            <a:r>
              <a:rPr lang="zh-TW" altLang="zh-TW" sz="3600" dirty="0" smtClean="0">
                <a:solidFill>
                  <a:schemeClr val="tx1"/>
                </a:solidFill>
              </a:rPr>
              <a:t>，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3600" dirty="0" smtClean="0"/>
              <a:t>    </a:t>
            </a:r>
            <a:r>
              <a:rPr lang="zh-TW" altLang="zh-TW" sz="3600" dirty="0" smtClean="0">
                <a:solidFill>
                  <a:srgbClr val="FF0000"/>
                </a:solidFill>
              </a:rPr>
              <a:t>估計</a:t>
            </a:r>
            <a:r>
              <a:rPr lang="zh-TW" altLang="zh-TW" sz="3600" dirty="0">
                <a:solidFill>
                  <a:srgbClr val="FF0000"/>
                </a:solidFill>
              </a:rPr>
              <a:t>看看！猜猜看！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+mn-ea"/>
                <a:ea typeface="+mn-ea"/>
              </a:rPr>
              <a:t>反思提問</a:t>
            </a:r>
            <a:r>
              <a:rPr lang="en-US" altLang="zh-TW" sz="6000" dirty="0" smtClean="0">
                <a:latin typeface="+mn-ea"/>
                <a:ea typeface="+mn-ea"/>
              </a:rPr>
              <a:t>-</a:t>
            </a:r>
            <a:r>
              <a:rPr lang="zh-TW" altLang="en-US" sz="6000" dirty="0" smtClean="0">
                <a:latin typeface="+mn-ea"/>
                <a:ea typeface="+mn-ea"/>
              </a:rPr>
              <a:t>重心</a:t>
            </a:r>
            <a:endParaRPr lang="zh-TW" altLang="en-US" sz="6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4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sz="6700" dirty="0">
                <a:latin typeface="+mn-ea"/>
                <a:ea typeface="+mn-ea"/>
              </a:rPr>
              <a:t>方法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latin typeface="+mn-ea"/>
              </a:rPr>
              <a:t>1.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計算力矩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62" b="36594"/>
          <a:stretch/>
        </p:blipFill>
        <p:spPr>
          <a:xfrm>
            <a:off x="4572000" y="3754322"/>
            <a:ext cx="4464496" cy="3140686"/>
          </a:xfrm>
        </p:spPr>
      </p:pic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4644008" y="2852936"/>
            <a:ext cx="3822192" cy="639762"/>
          </a:xfrm>
        </p:spPr>
        <p:txBody>
          <a:bodyPr>
            <a:normAutofit lnSpcReduction="10000"/>
          </a:bodyPr>
          <a:lstStyle/>
          <a:p>
            <a:r>
              <a:rPr lang="en-US" altLang="zh-TW" sz="3600" dirty="0">
                <a:solidFill>
                  <a:schemeClr val="tx1"/>
                </a:solidFill>
                <a:latin typeface="+mn-ea"/>
              </a:rPr>
              <a:t>2.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找兩條平衡軸</a:t>
            </a:r>
          </a:p>
          <a:p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9684568" y="3765233"/>
            <a:ext cx="3822192" cy="26971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-1044624" y="3078707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600" dirty="0" smtClean="0">
              <a:latin typeface="+mn-ea"/>
            </a:endParaRPr>
          </a:p>
          <a:p>
            <a:endParaRPr lang="en-US" altLang="zh-TW" sz="3600" dirty="0" smtClean="0">
              <a:latin typeface="+mn-ea"/>
            </a:endParaRPr>
          </a:p>
        </p:txBody>
      </p:sp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78872"/>
            <a:ext cx="3258121" cy="30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2675467"/>
            <a:ext cx="8028881" cy="3450696"/>
          </a:xfrm>
        </p:spPr>
        <p:txBody>
          <a:bodyPr/>
          <a:lstStyle/>
          <a:p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為什麼吊起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三角形頂點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的</a:t>
            </a:r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鉛垂線會通過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三角形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底邊</a:t>
            </a:r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的</a:t>
            </a:r>
            <a:r>
              <a:rPr lang="zh-TW" altLang="zh-TW" sz="3600" dirty="0">
                <a:solidFill>
                  <a:srgbClr val="FF0000"/>
                </a:solidFill>
                <a:latin typeface="+mn-ea"/>
              </a:rPr>
              <a:t>中點</a:t>
            </a:r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呢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？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是</a:t>
            </a:r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因為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中線可以</a:t>
            </a:r>
            <a:r>
              <a:rPr lang="zh-TW" altLang="zh-TW" sz="3600" dirty="0">
                <a:solidFill>
                  <a:srgbClr val="FF0000"/>
                </a:solidFill>
                <a:latin typeface="+mn-ea"/>
              </a:rPr>
              <a:t>平分面積</a:t>
            </a:r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嗎？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+mn-ea"/>
                <a:ea typeface="+mn-ea"/>
              </a:rPr>
              <a:t>反思提問</a:t>
            </a:r>
            <a:r>
              <a:rPr lang="en-US" altLang="zh-TW" sz="6000" dirty="0">
                <a:latin typeface="+mn-ea"/>
                <a:ea typeface="+mn-ea"/>
              </a:rPr>
              <a:t>-</a:t>
            </a:r>
            <a:r>
              <a:rPr lang="zh-TW" altLang="en-US" sz="6000" dirty="0">
                <a:latin typeface="+mn-ea"/>
                <a:ea typeface="+mn-ea"/>
              </a:rPr>
              <a:t>重心</a:t>
            </a:r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208823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1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+mn-ea"/>
                <a:ea typeface="+mn-ea"/>
              </a:rPr>
              <a:t>感受方法</a:t>
            </a:r>
            <a:endParaRPr lang="zh-TW" altLang="en-US" sz="6000" dirty="0">
              <a:latin typeface="+mn-ea"/>
              <a:ea typeface="+mn-ea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/>
          <a:srcRect l="3547" r="6090" b="36404"/>
          <a:stretch>
            <a:fillRect/>
          </a:stretch>
        </p:blipFill>
        <p:spPr bwMode="auto">
          <a:xfrm>
            <a:off x="827584" y="2708920"/>
            <a:ext cx="375924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41399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05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怎麼跟學生談重心就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在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三角形</a:t>
            </a:r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中線上</a:t>
            </a:r>
            <a:r>
              <a:rPr lang="en-US" altLang="zh-TW" sz="3600" dirty="0">
                <a:solidFill>
                  <a:srgbClr val="FF0000"/>
                </a:solidFill>
                <a:latin typeface="+mn-ea"/>
              </a:rPr>
              <a:t>2:1</a:t>
            </a:r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的分割處呢？</a:t>
            </a:r>
            <a:endParaRPr lang="zh-TW" altLang="en-US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+mn-ea"/>
                <a:ea typeface="+mn-ea"/>
              </a:rPr>
              <a:t>反思提問</a:t>
            </a:r>
            <a:r>
              <a:rPr lang="en-US" altLang="zh-TW" sz="6000" dirty="0">
                <a:latin typeface="+mn-ea"/>
                <a:ea typeface="+mn-ea"/>
              </a:rPr>
              <a:t>-</a:t>
            </a:r>
            <a:r>
              <a:rPr lang="zh-TW" altLang="en-US" sz="6000" dirty="0">
                <a:latin typeface="+mn-ea"/>
                <a:ea typeface="+mn-ea"/>
              </a:rPr>
              <a:t>重心</a:t>
            </a:r>
          </a:p>
        </p:txBody>
      </p:sp>
    </p:spTree>
    <p:extLst>
      <p:ext uri="{BB962C8B-B14F-4D97-AF65-F5344CB8AC3E}">
        <p14:creationId xmlns:p14="http://schemas.microsoft.com/office/powerpoint/2010/main" val="14076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0" b="37202"/>
          <a:stretch/>
        </p:blipFill>
        <p:spPr>
          <a:xfrm>
            <a:off x="1403648" y="1916832"/>
            <a:ext cx="5731625" cy="4719901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+mn-ea"/>
                <a:ea typeface="+mn-ea"/>
              </a:rPr>
              <a:t>面積相等</a:t>
            </a:r>
            <a:endParaRPr lang="zh-TW" altLang="en-US" sz="6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21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橢圓 14"/>
          <p:cNvSpPr/>
          <p:nvPr/>
        </p:nvSpPr>
        <p:spPr>
          <a:xfrm>
            <a:off x="7380312" y="3187591"/>
            <a:ext cx="144016" cy="4574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012160" y="3908669"/>
            <a:ext cx="576064" cy="3844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24" b="43577"/>
          <a:stretch/>
        </p:blipFill>
        <p:spPr>
          <a:xfrm>
            <a:off x="323528" y="2132856"/>
            <a:ext cx="4492549" cy="4275041"/>
          </a:xfr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73" b="46837"/>
          <a:stretch/>
        </p:blipFill>
        <p:spPr>
          <a:xfrm>
            <a:off x="4860032" y="2111618"/>
            <a:ext cx="4104456" cy="376565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latin typeface="+mn-ea"/>
                <a:ea typeface="+mn-ea"/>
              </a:rPr>
              <a:t>平行線截比例</a:t>
            </a:r>
            <a:r>
              <a:rPr lang="zh-TW" altLang="zh-TW" sz="6000" dirty="0">
                <a:latin typeface="+mn-ea"/>
                <a:ea typeface="+mn-ea"/>
              </a:rPr>
              <a:t>線段</a:t>
            </a:r>
            <a:r>
              <a:rPr lang="en-US" altLang="zh-TW" sz="6000" dirty="0">
                <a:latin typeface="+mn-ea"/>
                <a:ea typeface="+mn-ea"/>
              </a:rPr>
              <a:t>-1</a:t>
            </a:r>
            <a:endParaRPr lang="zh-TW" altLang="en-US" sz="6000" dirty="0">
              <a:latin typeface="+mn-ea"/>
              <a:ea typeface="+mn-ea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491880" y="2492896"/>
            <a:ext cx="216024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095440" y="3670409"/>
            <a:ext cx="216024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770908" y="4946600"/>
            <a:ext cx="216024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771800" y="4969532"/>
            <a:ext cx="216024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187624" y="5293568"/>
            <a:ext cx="1080120" cy="8383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24" b="43577"/>
          <a:stretch/>
        </p:blipFill>
        <p:spPr>
          <a:xfrm>
            <a:off x="323528" y="2103854"/>
            <a:ext cx="4492549" cy="427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latin typeface="+mn-ea"/>
                <a:ea typeface="+mn-ea"/>
              </a:rPr>
              <a:t>平行線截比例線段</a:t>
            </a:r>
            <a:r>
              <a:rPr lang="en-US" altLang="zh-TW" sz="6000" dirty="0">
                <a:latin typeface="+mn-ea"/>
                <a:ea typeface="+mn-ea"/>
              </a:rPr>
              <a:t>-2</a:t>
            </a:r>
            <a:endParaRPr lang="zh-TW" altLang="en-US" sz="6000" dirty="0">
              <a:latin typeface="+mn-ea"/>
              <a:ea typeface="+mn-ea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37" b="34791"/>
          <a:stretch/>
        </p:blipFill>
        <p:spPr>
          <a:xfrm>
            <a:off x="4572000" y="2564904"/>
            <a:ext cx="4032448" cy="3286272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73" b="37981"/>
          <a:stretch/>
        </p:blipFill>
        <p:spPr>
          <a:xfrm>
            <a:off x="359090" y="2640083"/>
            <a:ext cx="3924878" cy="30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什麼時候會用到重心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？</a:t>
            </a:r>
            <a:endParaRPr lang="en-US" altLang="zh-TW" sz="36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   </a:t>
            </a:r>
            <a:r>
              <a:rPr lang="zh-TW" altLang="zh-TW" sz="3600" dirty="0" smtClean="0">
                <a:solidFill>
                  <a:schemeClr val="tx1"/>
                </a:solidFill>
                <a:latin typeface="+mn-ea"/>
              </a:rPr>
              <a:t>重心</a:t>
            </a:r>
            <a:r>
              <a:rPr lang="zh-TW" altLang="zh-TW" sz="3600" dirty="0">
                <a:solidFill>
                  <a:schemeClr val="tx1"/>
                </a:solidFill>
                <a:latin typeface="+mn-ea"/>
              </a:rPr>
              <a:t>不穩？還是？</a:t>
            </a:r>
            <a:endParaRPr lang="zh-TW" altLang="en-US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+mn-ea"/>
                <a:ea typeface="+mn-ea"/>
              </a:rPr>
              <a:t>反思提問</a:t>
            </a:r>
            <a:r>
              <a:rPr lang="en-US" altLang="zh-TW" sz="6000" dirty="0">
                <a:latin typeface="+mn-ea"/>
                <a:ea typeface="+mn-ea"/>
              </a:rPr>
              <a:t>-</a:t>
            </a:r>
            <a:r>
              <a:rPr lang="zh-TW" altLang="en-US" sz="6000" dirty="0">
                <a:latin typeface="+mn-ea"/>
                <a:ea typeface="+mn-ea"/>
              </a:rPr>
              <a:t>重心</a:t>
            </a:r>
          </a:p>
        </p:txBody>
      </p:sp>
    </p:spTree>
    <p:extLst>
      <p:ext uri="{BB962C8B-B14F-4D97-AF65-F5344CB8AC3E}">
        <p14:creationId xmlns:p14="http://schemas.microsoft.com/office/powerpoint/2010/main" val="9729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24" y="1323528"/>
            <a:ext cx="918962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3" y="-27384"/>
            <a:ext cx="4572000" cy="3429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69" y="-27384"/>
            <a:ext cx="4607131" cy="34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36912"/>
            <a:ext cx="2448272" cy="352839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鋪 陳 學 習 脈 絡</a:t>
            </a:r>
            <a:endParaRPr lang="en-US" altLang="zh-TW" sz="4400" b="1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 解 學 習 概 念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 少 數 問 題</a:t>
            </a:r>
            <a:endParaRPr lang="en-US" altLang="zh-TW" sz="44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偵 測 是 否 理 解</a:t>
            </a:r>
            <a:endParaRPr lang="zh-TW" altLang="en-US" sz="44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915816" y="418506"/>
            <a:ext cx="3528392" cy="76944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學  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單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37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9" y="3573016"/>
            <a:ext cx="2939525" cy="3253841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 </a:t>
            </a:r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為 何 不 學 習 ？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2564904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 </a:t>
            </a:r>
            <a:r>
              <a:rPr lang="en-US" altLang="zh-TW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 何 要 學 習 ？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84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196" y="2636912"/>
            <a:ext cx="8229600" cy="1368152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⇔</a:t>
            </a:r>
            <a:endParaRPr lang="zh-TW" altLang="en-US" sz="66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677332" y="2708920"/>
            <a:ext cx="3820055" cy="341724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66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認  同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3822192" cy="341724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6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熱  情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21088"/>
            <a:ext cx="5832648" cy="20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9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152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  在  教  你  們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學  數  學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  們  則  在  教  我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  何  當  一  個  老  師 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41148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5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     論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3450273" cy="24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 謝 大 家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 謝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 根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12963"/>
            <a:ext cx="2209534" cy="31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6204181" cy="4653136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510389" cy="4680520"/>
          </a:xfrm>
        </p:spPr>
      </p:pic>
    </p:spTree>
    <p:extLst>
      <p:ext uri="{BB962C8B-B14F-4D97-AF65-F5344CB8AC3E}">
        <p14:creationId xmlns:p14="http://schemas.microsoft.com/office/powerpoint/2010/main" val="36353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64" y="2527176"/>
            <a:ext cx="2436140" cy="19819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marL="324000">
              <a:spcBef>
                <a:spcPts val="600"/>
              </a:spcBef>
            </a:pPr>
            <a:r>
              <a:rPr lang="zh-TW" altLang="en-US" sz="60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       變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           長</a:t>
            </a:r>
            <a:endParaRPr lang="zh-TW" altLang="en-US" sz="6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28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7632848" cy="299692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     覺</a:t>
            </a:r>
            <a: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 出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       法</a:t>
            </a:r>
            <a:endParaRPr lang="zh-TW" altLang="en-US" sz="6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44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6732240" cy="67322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01008"/>
            <a:ext cx="5295802" cy="39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16" y="3429001"/>
            <a:ext cx="7272808" cy="30466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   心   →   幾   </a:t>
            </a:r>
            <a:r>
              <a:rPr lang="zh-TW" altLang="en-US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</a:t>
            </a: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en-US" altLang="zh-TW" sz="12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   心   →   幾   何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   心   →   物   理    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98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8"/>
            <a:ext cx="7128792" cy="358328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  思  提  問</a:t>
            </a:r>
            <a:r>
              <a:rPr lang="en-US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  心  概  念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脈  絡  發  展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915816" y="418506"/>
            <a:ext cx="3528392" cy="76944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共  備  單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向下箭號 3"/>
          <p:cNvSpPr/>
          <p:nvPr/>
        </p:nvSpPr>
        <p:spPr>
          <a:xfrm>
            <a:off x="4319972" y="2780928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4319972" y="4005064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弧形箭號 (上彎) 8"/>
          <p:cNvSpPr/>
          <p:nvPr/>
        </p:nvSpPr>
        <p:spPr>
          <a:xfrm rot="16200000">
            <a:off x="6120172" y="3104964"/>
            <a:ext cx="3096344" cy="12961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1189</TotalTime>
  <Words>452</Words>
  <Application>Microsoft Office PowerPoint</Application>
  <PresentationFormat>如螢幕大小 (4:3)</PresentationFormat>
  <Paragraphs>91</Paragraphs>
  <Slides>37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9" baseType="lpstr">
      <vt:lpstr>波形</vt:lpstr>
      <vt:lpstr>文件</vt:lpstr>
      <vt:lpstr>外心、內心、重心</vt:lpstr>
      <vt:lpstr>共     備  是     什     麼  </vt:lpstr>
      <vt:lpstr>PowerPoint 簡報</vt:lpstr>
      <vt:lpstr>PowerPoint 簡報</vt:lpstr>
      <vt:lpstr>改       變  與  成           長</vt:lpstr>
      <vt:lpstr>感     覺  帶 出  講       法</vt:lpstr>
      <vt:lpstr>PowerPoint 簡報</vt:lpstr>
      <vt:lpstr>外   心   →   幾   何          內   心   →   幾   何  重   心   →   物   理    </vt:lpstr>
      <vt:lpstr> 反  思  提  問 ↓ 核  心  概  念 ↓ 脈  絡  發  展</vt:lpstr>
      <vt:lpstr>2. 請徒手畫圓，     你可以找出幾種不同的畫法     來表現圓和下面圖形的關係?</vt:lpstr>
      <vt:lpstr>我的想法:</vt:lpstr>
      <vt:lpstr>PowerPoint 簡報</vt:lpstr>
      <vt:lpstr>  反思提問-外心內心</vt:lpstr>
      <vt:lpstr>討論</vt:lpstr>
      <vt:lpstr>外心</vt:lpstr>
      <vt:lpstr>內心</vt:lpstr>
      <vt:lpstr>核心概念 - 外心、內心</vt:lpstr>
      <vt:lpstr>重心如何談呢? </vt:lpstr>
      <vt:lpstr>重心 - 活動</vt:lpstr>
      <vt:lpstr>核心概念 -重心</vt:lpstr>
      <vt:lpstr>反思提問-重心</vt:lpstr>
      <vt:lpstr> 方法  </vt:lpstr>
      <vt:lpstr>反思提問-重心</vt:lpstr>
      <vt:lpstr>感受方法</vt:lpstr>
      <vt:lpstr>反思提問-重心</vt:lpstr>
      <vt:lpstr>面積相等</vt:lpstr>
      <vt:lpstr>平行線截比例線段-1</vt:lpstr>
      <vt:lpstr>平行線截比例線段-2</vt:lpstr>
      <vt:lpstr>反思提問-重心</vt:lpstr>
      <vt:lpstr>PowerPoint 簡報</vt:lpstr>
      <vt:lpstr>生 :  為 何 要 學 習 ？</vt:lpstr>
      <vt:lpstr>⇔</vt:lpstr>
      <vt:lpstr>PowerPoint 簡報</vt:lpstr>
      <vt:lpstr>我  在  教  你  們          學  數  學  你  們  則  在  教  我  如  何  當  一  個  老  師 !</vt:lpstr>
      <vt:lpstr>PowerPoint 簡報</vt:lpstr>
      <vt:lpstr>討     論</vt:lpstr>
      <vt:lpstr>謝 謝 大 家  謝 謝 生 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共     備  是     什     麼</dc:title>
  <dc:creator>user</dc:creator>
  <cp:lastModifiedBy>User</cp:lastModifiedBy>
  <cp:revision>49</cp:revision>
  <dcterms:created xsi:type="dcterms:W3CDTF">2018-07-13T06:24:37Z</dcterms:created>
  <dcterms:modified xsi:type="dcterms:W3CDTF">2018-07-26T06:22:10Z</dcterms:modified>
</cp:coreProperties>
</file>